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6"/>
  </p:notesMasterIdLst>
  <p:sldIdLst>
    <p:sldId id="417" r:id="rId3"/>
    <p:sldId id="407" r:id="rId4"/>
    <p:sldId id="408" r:id="rId5"/>
    <p:sldId id="258" r:id="rId6"/>
    <p:sldId id="262" r:id="rId7"/>
    <p:sldId id="259" r:id="rId8"/>
    <p:sldId id="297" r:id="rId9"/>
    <p:sldId id="421" r:id="rId10"/>
    <p:sldId id="282" r:id="rId11"/>
    <p:sldId id="267" r:id="rId12"/>
    <p:sldId id="266" r:id="rId13"/>
    <p:sldId id="268" r:id="rId14"/>
    <p:sldId id="269" r:id="rId15"/>
    <p:sldId id="270" r:id="rId16"/>
    <p:sldId id="410" r:id="rId17"/>
    <p:sldId id="294" r:id="rId18"/>
    <p:sldId id="275" r:id="rId19"/>
    <p:sldId id="276" r:id="rId20"/>
    <p:sldId id="277" r:id="rId21"/>
    <p:sldId id="279" r:id="rId22"/>
    <p:sldId id="280" r:id="rId23"/>
    <p:sldId id="281" r:id="rId24"/>
    <p:sldId id="265" r:id="rId25"/>
    <p:sldId id="283" r:id="rId26"/>
    <p:sldId id="285" r:id="rId27"/>
    <p:sldId id="287" r:id="rId28"/>
    <p:sldId id="289" r:id="rId29"/>
    <p:sldId id="422" r:id="rId30"/>
    <p:sldId id="411" r:id="rId31"/>
    <p:sldId id="418" r:id="rId32"/>
    <p:sldId id="419" r:id="rId33"/>
    <p:sldId id="420" r:id="rId34"/>
    <p:sldId id="291"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3696">
          <p15:clr>
            <a:srgbClr val="A4A3A4"/>
          </p15:clr>
        </p15:guide>
        <p15:guide id="2" pos="7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DC6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266"/>
    <p:restoredTop sz="94658"/>
  </p:normalViewPr>
  <p:slideViewPr>
    <p:cSldViewPr>
      <p:cViewPr>
        <p:scale>
          <a:sx n="90" d="100"/>
          <a:sy n="90" d="100"/>
        </p:scale>
        <p:origin x="-1709" y="0"/>
      </p:cViewPr>
      <p:guideLst>
        <p:guide orient="horz" pos="3696"/>
        <p:guide pos="7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9F68B5-7FF2-4A86-BE9D-8013740978B5}" type="datetimeFigureOut">
              <a:rPr lang="en-US" smtClean="0"/>
              <a:pPr/>
              <a:t>11/5/2025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1263CF-DAE9-4F19-86C8-C3201F4444F5}" type="slidenum">
              <a:rPr lang="en-US" smtClean="0"/>
              <a:pPr/>
              <a:t>‹#›</a:t>
            </a:fld>
            <a:endParaRPr lang="en-US"/>
          </a:p>
        </p:txBody>
      </p:sp>
    </p:spTree>
    <p:extLst>
      <p:ext uri="{BB962C8B-B14F-4D97-AF65-F5344CB8AC3E}">
        <p14:creationId xmlns:p14="http://schemas.microsoft.com/office/powerpoint/2010/main" val="2187880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1263CF-DAE9-4F19-86C8-C3201F4444F5}" type="slidenum">
              <a:rPr lang="en-US" smtClean="0"/>
              <a:pPr/>
              <a:t>1</a:t>
            </a:fld>
            <a:endParaRPr lang="en-US"/>
          </a:p>
        </p:txBody>
      </p:sp>
    </p:spTree>
    <p:extLst>
      <p:ext uri="{BB962C8B-B14F-4D97-AF65-F5344CB8AC3E}">
        <p14:creationId xmlns:p14="http://schemas.microsoft.com/office/powerpoint/2010/main" val="7631725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1263CF-DAE9-4F19-86C8-C3201F4444F5}" type="slidenum">
              <a:rPr lang="en-US" smtClean="0"/>
              <a:pPr/>
              <a:t>2</a:t>
            </a:fld>
            <a:endParaRPr lang="en-US"/>
          </a:p>
        </p:txBody>
      </p:sp>
    </p:spTree>
    <p:extLst>
      <p:ext uri="{BB962C8B-B14F-4D97-AF65-F5344CB8AC3E}">
        <p14:creationId xmlns:p14="http://schemas.microsoft.com/office/powerpoint/2010/main" val="2855571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1263CF-DAE9-4F19-86C8-C3201F4444F5}" type="slidenum">
              <a:rPr lang="en-US" smtClean="0"/>
              <a:pPr/>
              <a:t>3</a:t>
            </a:fld>
            <a:endParaRPr lang="en-US"/>
          </a:p>
        </p:txBody>
      </p:sp>
    </p:spTree>
    <p:extLst>
      <p:ext uri="{BB962C8B-B14F-4D97-AF65-F5344CB8AC3E}">
        <p14:creationId xmlns:p14="http://schemas.microsoft.com/office/powerpoint/2010/main" val="9760289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1263CF-DAE9-4F19-86C8-C3201F4444F5}" type="slidenum">
              <a:rPr lang="en-US" smtClean="0"/>
              <a:pPr/>
              <a:t>8</a:t>
            </a:fld>
            <a:endParaRPr lang="en-US"/>
          </a:p>
        </p:txBody>
      </p:sp>
    </p:spTree>
    <p:extLst>
      <p:ext uri="{BB962C8B-B14F-4D97-AF65-F5344CB8AC3E}">
        <p14:creationId xmlns:p14="http://schemas.microsoft.com/office/powerpoint/2010/main" val="10359639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81263CF-DAE9-4F19-86C8-C3201F4444F5}" type="slidenum">
              <a:rPr lang="en-US" smtClean="0"/>
              <a:pPr/>
              <a:t>29</a:t>
            </a:fld>
            <a:endParaRPr lang="en-US"/>
          </a:p>
        </p:txBody>
      </p:sp>
    </p:spTree>
    <p:extLst>
      <p:ext uri="{BB962C8B-B14F-4D97-AF65-F5344CB8AC3E}">
        <p14:creationId xmlns:p14="http://schemas.microsoft.com/office/powerpoint/2010/main" val="640826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7113BEEF-3E51-8A6B-86EB-BB4C47C6B77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2048FCCB-01AE-B33E-D8F5-4EDB42DA2D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76A30F96-1556-B533-B703-9DD334B2D9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8693733F-3B0F-3BC5-783A-019D90BB1206}"/>
              </a:ext>
            </a:extLst>
          </p:cNvPr>
          <p:cNvSpPr>
            <a:spLocks noGrp="1"/>
          </p:cNvSpPr>
          <p:nvPr>
            <p:ph type="sldNum" sz="quarter" idx="5"/>
          </p:nvPr>
        </p:nvSpPr>
        <p:spPr/>
        <p:txBody>
          <a:bodyPr/>
          <a:lstStyle/>
          <a:p>
            <a:fld id="{781263CF-DAE9-4F19-86C8-C3201F4444F5}" type="slidenum">
              <a:rPr lang="en-US" smtClean="0"/>
              <a:pPr/>
              <a:t>30</a:t>
            </a:fld>
            <a:endParaRPr lang="en-US"/>
          </a:p>
        </p:txBody>
      </p:sp>
    </p:spTree>
    <p:extLst>
      <p:ext uri="{BB962C8B-B14F-4D97-AF65-F5344CB8AC3E}">
        <p14:creationId xmlns:p14="http://schemas.microsoft.com/office/powerpoint/2010/main" val="507843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D097C99-A5BF-9553-BBD7-F0132CD394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4CBD2648-C6D6-A283-4142-95EA489182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76ADDEDF-5AF7-B8A9-1DE5-6758E9A1A7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8EBE80FA-7F21-E954-D233-6E14B4DC44EA}"/>
              </a:ext>
            </a:extLst>
          </p:cNvPr>
          <p:cNvSpPr>
            <a:spLocks noGrp="1"/>
          </p:cNvSpPr>
          <p:nvPr>
            <p:ph type="sldNum" sz="quarter" idx="5"/>
          </p:nvPr>
        </p:nvSpPr>
        <p:spPr/>
        <p:txBody>
          <a:bodyPr/>
          <a:lstStyle/>
          <a:p>
            <a:fld id="{781263CF-DAE9-4F19-86C8-C3201F4444F5}" type="slidenum">
              <a:rPr lang="en-US" smtClean="0"/>
              <a:pPr/>
              <a:t>31</a:t>
            </a:fld>
            <a:endParaRPr lang="en-US"/>
          </a:p>
        </p:txBody>
      </p:sp>
    </p:spTree>
    <p:extLst>
      <p:ext uri="{BB962C8B-B14F-4D97-AF65-F5344CB8AC3E}">
        <p14:creationId xmlns:p14="http://schemas.microsoft.com/office/powerpoint/2010/main" val="2792225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F96BD9E-CBEA-740C-58F5-34BACC861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992EDF5D-0D7F-5BA4-CC3B-4AEC762559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45335A1F-4CD9-84B4-0E41-6925EC5F9F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xmlns="" id="{18B68EC7-4A24-A81E-5E52-71649BF57DA7}"/>
              </a:ext>
            </a:extLst>
          </p:cNvPr>
          <p:cNvSpPr>
            <a:spLocks noGrp="1"/>
          </p:cNvSpPr>
          <p:nvPr>
            <p:ph type="sldNum" sz="quarter" idx="5"/>
          </p:nvPr>
        </p:nvSpPr>
        <p:spPr/>
        <p:txBody>
          <a:bodyPr/>
          <a:lstStyle/>
          <a:p>
            <a:fld id="{781263CF-DAE9-4F19-86C8-C3201F4444F5}" type="slidenum">
              <a:rPr lang="en-US" smtClean="0"/>
              <a:pPr/>
              <a:t>32</a:t>
            </a:fld>
            <a:endParaRPr lang="en-US"/>
          </a:p>
        </p:txBody>
      </p:sp>
    </p:spTree>
    <p:extLst>
      <p:ext uri="{BB962C8B-B14F-4D97-AF65-F5344CB8AC3E}">
        <p14:creationId xmlns:p14="http://schemas.microsoft.com/office/powerpoint/2010/main" val="1831954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0B7C8B3-1DA3-41F7-876B-199F55F31205}" type="datetimeFigureOut">
              <a:rPr lang="en-US" smtClean="0"/>
              <a:pPr/>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B7C8B3-1DA3-41F7-876B-199F55F31205}" type="datetimeFigureOut">
              <a:rPr lang="en-US" smtClean="0"/>
              <a:pPr/>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B7C8B3-1DA3-41F7-876B-199F55F31205}" type="datetimeFigureOut">
              <a:rPr lang="en-US" smtClean="0"/>
              <a:pPr/>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A93EC75-D790-488A-B2C3-966240487C5A}" type="datetime1">
              <a:rPr lang="en-US"/>
              <a:pPr>
                <a:defRPr/>
              </a:pPr>
              <a:t>11/5/2025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59CB51A-10C7-47AB-825E-6F645296754A}" type="slidenum">
              <a:rPr lang="en-US"/>
              <a:pPr>
                <a:defRPr/>
              </a:pPr>
              <a:t>‹#›</a:t>
            </a:fld>
            <a:endParaRPr lang="en-US"/>
          </a:p>
        </p:txBody>
      </p:sp>
    </p:spTree>
    <p:extLst>
      <p:ext uri="{BB962C8B-B14F-4D97-AF65-F5344CB8AC3E}">
        <p14:creationId xmlns:p14="http://schemas.microsoft.com/office/powerpoint/2010/main" val="16346685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DD298EF-2B1D-44EC-B4B7-69D62ACC8BAA}" type="datetime1">
              <a:rPr lang="en-US"/>
              <a:pPr>
                <a:defRPr/>
              </a:pPr>
              <a:t>11/5/2025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B3DFDC84-B9AA-4EB0-8AF3-87F6C11C221A}" type="slidenum">
              <a:rPr lang="en-US"/>
              <a:pPr>
                <a:defRPr/>
              </a:pPr>
              <a:t>‹#›</a:t>
            </a:fld>
            <a:endParaRPr lang="en-US"/>
          </a:p>
        </p:txBody>
      </p:sp>
    </p:spTree>
    <p:extLst>
      <p:ext uri="{BB962C8B-B14F-4D97-AF65-F5344CB8AC3E}">
        <p14:creationId xmlns:p14="http://schemas.microsoft.com/office/powerpoint/2010/main" val="18654570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F6483FE8-0616-4F67-9B86-240DDFBAFA64}" type="datetime1">
              <a:rPr lang="en-US"/>
              <a:pPr>
                <a:defRPr/>
              </a:pPr>
              <a:t>11/5/2025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02CADAD5-45B7-4150-A606-5ADAE1CE62FC}" type="slidenum">
              <a:rPr lang="en-US"/>
              <a:pPr>
                <a:defRPr/>
              </a:pPr>
              <a:t>‹#›</a:t>
            </a:fld>
            <a:endParaRPr lang="en-US"/>
          </a:p>
        </p:txBody>
      </p:sp>
    </p:spTree>
    <p:extLst>
      <p:ext uri="{BB962C8B-B14F-4D97-AF65-F5344CB8AC3E}">
        <p14:creationId xmlns:p14="http://schemas.microsoft.com/office/powerpoint/2010/main" val="24124100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253C1393-114D-483B-84E4-44BA20AF3C2A}" type="datetime1">
              <a:rPr lang="en-US"/>
              <a:pPr>
                <a:defRPr/>
              </a:pPr>
              <a:t>11/5/2025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EC36D18B-4415-4226-B754-82BAF3152F9A}" type="slidenum">
              <a:rPr lang="en-US"/>
              <a:pPr>
                <a:defRPr/>
              </a:pPr>
              <a:t>‹#›</a:t>
            </a:fld>
            <a:endParaRPr lang="en-US"/>
          </a:p>
        </p:txBody>
      </p:sp>
    </p:spTree>
    <p:extLst>
      <p:ext uri="{BB962C8B-B14F-4D97-AF65-F5344CB8AC3E}">
        <p14:creationId xmlns:p14="http://schemas.microsoft.com/office/powerpoint/2010/main" val="2941610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7DF5030B-546A-4E4C-99EC-4B2CE048EC56}" type="datetime1">
              <a:rPr lang="en-US"/>
              <a:pPr>
                <a:defRPr/>
              </a:pPr>
              <a:t>11/5/2025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DF5DB1AE-841B-4653-95B0-7458545291A0}" type="slidenum">
              <a:rPr lang="en-US"/>
              <a:pPr>
                <a:defRPr/>
              </a:pPr>
              <a:t>‹#›</a:t>
            </a:fld>
            <a:endParaRPr lang="en-US"/>
          </a:p>
        </p:txBody>
      </p:sp>
    </p:spTree>
    <p:extLst>
      <p:ext uri="{BB962C8B-B14F-4D97-AF65-F5344CB8AC3E}">
        <p14:creationId xmlns:p14="http://schemas.microsoft.com/office/powerpoint/2010/main" val="2121510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73480304-76E5-42BB-A84D-63F8AD31CA0A}" type="datetime1">
              <a:rPr lang="en-US"/>
              <a:pPr>
                <a:defRPr/>
              </a:pPr>
              <a:t>11/5/2025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E4B59385-7B26-4FD6-B381-6B6CFE8659BA}" type="slidenum">
              <a:rPr lang="en-US"/>
              <a:pPr>
                <a:defRPr/>
              </a:pPr>
              <a:t>‹#›</a:t>
            </a:fld>
            <a:endParaRPr lang="en-US"/>
          </a:p>
        </p:txBody>
      </p:sp>
    </p:spTree>
    <p:extLst>
      <p:ext uri="{BB962C8B-B14F-4D97-AF65-F5344CB8AC3E}">
        <p14:creationId xmlns:p14="http://schemas.microsoft.com/office/powerpoint/2010/main" val="13863659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EB4E291-1AC6-4B90-9C81-B1568BD016A2}" type="datetime1">
              <a:rPr lang="en-US"/>
              <a:pPr>
                <a:defRPr/>
              </a:pPr>
              <a:t>11/5/2025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4" name="Slide Number Placeholder 5"/>
          <p:cNvSpPr>
            <a:spLocks noGrp="1"/>
          </p:cNvSpPr>
          <p:nvPr>
            <p:ph type="sldNum" sz="quarter" idx="12"/>
          </p:nvPr>
        </p:nvSpPr>
        <p:spPr/>
        <p:txBody>
          <a:bodyPr/>
          <a:lstStyle>
            <a:lvl1pPr>
              <a:defRPr/>
            </a:lvl1pPr>
          </a:lstStyle>
          <a:p>
            <a:pPr>
              <a:defRPr/>
            </a:pPr>
            <a:fld id="{784D0BC6-07BB-490B-86DD-CB37A8314C5E}" type="slidenum">
              <a:rPr lang="en-US"/>
              <a:pPr>
                <a:defRPr/>
              </a:pPr>
              <a:t>‹#›</a:t>
            </a:fld>
            <a:endParaRPr lang="en-US"/>
          </a:p>
        </p:txBody>
      </p:sp>
    </p:spTree>
    <p:extLst>
      <p:ext uri="{BB962C8B-B14F-4D97-AF65-F5344CB8AC3E}">
        <p14:creationId xmlns:p14="http://schemas.microsoft.com/office/powerpoint/2010/main" val="15659432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A705542-B7C3-4E57-841B-525B5EAD1284}" type="datetime1">
              <a:rPr lang="en-US"/>
              <a:pPr>
                <a:defRPr/>
              </a:pPr>
              <a:t>11/5/2025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0C3615E8-45E7-4322-801E-8399B013E876}" type="slidenum">
              <a:rPr lang="en-US"/>
              <a:pPr>
                <a:defRPr/>
              </a:pPr>
              <a:t>‹#›</a:t>
            </a:fld>
            <a:endParaRPr lang="en-US"/>
          </a:p>
        </p:txBody>
      </p:sp>
    </p:spTree>
    <p:extLst>
      <p:ext uri="{BB962C8B-B14F-4D97-AF65-F5344CB8AC3E}">
        <p14:creationId xmlns:p14="http://schemas.microsoft.com/office/powerpoint/2010/main" val="38225399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0B7C8B3-1DA3-41F7-876B-199F55F31205}" type="datetimeFigureOut">
              <a:rPr lang="en-US" smtClean="0"/>
              <a:pPr/>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CA2EE280-E9CE-4826-9A39-66DE18F42D08}" type="datetime1">
              <a:rPr lang="en-US"/>
              <a:pPr>
                <a:defRPr/>
              </a:pPr>
              <a:t>11/5/2025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CB908EBD-F423-48C2-860F-489AECE354A2}" type="slidenum">
              <a:rPr lang="en-US"/>
              <a:pPr>
                <a:defRPr/>
              </a:pPr>
              <a:t>‹#›</a:t>
            </a:fld>
            <a:endParaRPr lang="en-US"/>
          </a:p>
        </p:txBody>
      </p:sp>
    </p:spTree>
    <p:extLst>
      <p:ext uri="{BB962C8B-B14F-4D97-AF65-F5344CB8AC3E}">
        <p14:creationId xmlns:p14="http://schemas.microsoft.com/office/powerpoint/2010/main" val="319885776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E8D4C76F-4EEA-4466-91B6-E39EFAA1D2EB}" type="datetime1">
              <a:rPr lang="en-US"/>
              <a:pPr>
                <a:defRPr/>
              </a:pPr>
              <a:t>11/5/2025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7DCDE74A-84E3-4DCC-BEAD-C0EF66B814E4}" type="slidenum">
              <a:rPr lang="en-US"/>
              <a:pPr>
                <a:defRPr/>
              </a:pPr>
              <a:t>‹#›</a:t>
            </a:fld>
            <a:endParaRPr lang="en-US"/>
          </a:p>
        </p:txBody>
      </p:sp>
    </p:spTree>
    <p:extLst>
      <p:ext uri="{BB962C8B-B14F-4D97-AF65-F5344CB8AC3E}">
        <p14:creationId xmlns:p14="http://schemas.microsoft.com/office/powerpoint/2010/main" val="142918480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F2D3E3F-1AFD-4C71-A8D6-AFF399DAEE6D}" type="datetime1">
              <a:rPr lang="en-US"/>
              <a:pPr>
                <a:defRPr/>
              </a:pPr>
              <a:t>11/5/2025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CF5688CC-53C9-4C47-86BE-61C23A6AB483}" type="slidenum">
              <a:rPr lang="en-US"/>
              <a:pPr>
                <a:defRPr/>
              </a:pPr>
              <a:t>‹#›</a:t>
            </a:fld>
            <a:endParaRPr lang="en-US"/>
          </a:p>
        </p:txBody>
      </p:sp>
    </p:spTree>
    <p:extLst>
      <p:ext uri="{BB962C8B-B14F-4D97-AF65-F5344CB8AC3E}">
        <p14:creationId xmlns:p14="http://schemas.microsoft.com/office/powerpoint/2010/main" val="5205954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0B7C8B3-1DA3-41F7-876B-199F55F31205}" type="datetimeFigureOut">
              <a:rPr lang="en-US" smtClean="0"/>
              <a:pPr/>
              <a:t>11/5/2025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0B7C8B3-1DA3-41F7-876B-199F55F31205}" type="datetimeFigureOut">
              <a:rPr lang="en-US" smtClean="0"/>
              <a:pPr/>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0B7C8B3-1DA3-41F7-876B-199F55F31205}" type="datetimeFigureOut">
              <a:rPr lang="en-US" smtClean="0"/>
              <a:pPr/>
              <a:t>11/5/2025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0B7C8B3-1DA3-41F7-876B-199F55F31205}" type="datetimeFigureOut">
              <a:rPr lang="en-US" smtClean="0"/>
              <a:pPr/>
              <a:t>11/5/2025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B7C8B3-1DA3-41F7-876B-199F55F31205}" type="datetimeFigureOut">
              <a:rPr lang="en-US" smtClean="0"/>
              <a:pPr/>
              <a:t>11/5/2025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B7C8B3-1DA3-41F7-876B-199F55F31205}" type="datetimeFigureOut">
              <a:rPr lang="en-US" smtClean="0"/>
              <a:pPr/>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B7C8B3-1DA3-41F7-876B-199F55F31205}" type="datetimeFigureOut">
              <a:rPr lang="en-US" smtClean="0"/>
              <a:pPr/>
              <a:t>11/5/2025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6579FA-2768-40EF-92E3-14B84170A06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B7C8B3-1DA3-41F7-876B-199F55F31205}" type="datetimeFigureOut">
              <a:rPr lang="en-US" smtClean="0"/>
              <a:pPr/>
              <a:t>11/5/2025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6579FA-2768-40EF-92E3-14B84170A06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Arial" charset="0"/>
                <a:ea typeface="ＭＳ Ｐゴシック" charset="-128"/>
              </a:defRPr>
            </a:lvl1pPr>
          </a:lstStyle>
          <a:p>
            <a:pPr fontAlgn="base">
              <a:spcBef>
                <a:spcPct val="0"/>
              </a:spcBef>
              <a:spcAft>
                <a:spcPct val="0"/>
              </a:spcAft>
              <a:defRPr/>
            </a:pPr>
            <a:fld id="{DFB3AD1D-BE69-465A-B33D-52DEFAA3A442}" type="datetime1">
              <a:rPr lang="en-US" b="1"/>
              <a:pPr fontAlgn="base">
                <a:spcBef>
                  <a:spcPct val="0"/>
                </a:spcBef>
                <a:spcAft>
                  <a:spcPct val="0"/>
                </a:spcAft>
                <a:defRPr/>
              </a:pPr>
              <a:t>11/5/2025</a:t>
            </a:fld>
            <a:endParaRPr lang="en-US" b="1"/>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pitchFamily="1" charset="0"/>
                <a:ea typeface="ＭＳ Ｐゴシック" pitchFamily="1" charset="-128"/>
                <a:cs typeface="ＭＳ Ｐゴシック" pitchFamily="1" charset="-128"/>
              </a:defRPr>
            </a:lvl1pPr>
          </a:lstStyle>
          <a:p>
            <a:pPr fontAlgn="base">
              <a:spcBef>
                <a:spcPct val="0"/>
              </a:spcBef>
              <a:spcAft>
                <a:spcPct val="0"/>
              </a:spcAft>
              <a:defRPr/>
            </a:pPr>
            <a:endParaRPr lang="en-US" b="1">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Arial" charset="0"/>
                <a:ea typeface="ＭＳ Ｐゴシック" charset="-128"/>
              </a:defRPr>
            </a:lvl1pPr>
          </a:lstStyle>
          <a:p>
            <a:pPr fontAlgn="base">
              <a:spcBef>
                <a:spcPct val="0"/>
              </a:spcBef>
              <a:spcAft>
                <a:spcPct val="0"/>
              </a:spcAft>
              <a:defRPr/>
            </a:pPr>
            <a:fld id="{B7C08E69-E4A9-4698-AB41-94BEFBB5D94F}" type="slidenum">
              <a:rPr lang="en-US" b="1"/>
              <a:pPr fontAlgn="base">
                <a:spcBef>
                  <a:spcPct val="0"/>
                </a:spcBef>
                <a:spcAft>
                  <a:spcPct val="0"/>
                </a:spcAft>
                <a:defRPr/>
              </a:pPr>
              <a:t>‹#›</a:t>
            </a:fld>
            <a:endParaRPr lang="en-US" b="1"/>
          </a:p>
        </p:txBody>
      </p:sp>
    </p:spTree>
    <p:extLst>
      <p:ext uri="{BB962C8B-B14F-4D97-AF65-F5344CB8AC3E}">
        <p14:creationId xmlns:p14="http://schemas.microsoft.com/office/powerpoint/2010/main" val="27254723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pitchFamily="1" charset="-128"/>
          <a:cs typeface="ＭＳ Ｐゴシック" pitchFamily="1" charset="-128"/>
        </a:defRPr>
      </a:lvl1pPr>
      <a:lvl2pPr algn="ctr" defTabSz="457200" rtl="0" eaLnBrk="0" fontAlgn="base" hangingPunct="0">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2pPr>
      <a:lvl3pPr algn="ctr" defTabSz="457200" rtl="0" eaLnBrk="0" fontAlgn="base" hangingPunct="0">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3pPr>
      <a:lvl4pPr algn="ctr" defTabSz="457200" rtl="0" eaLnBrk="0" fontAlgn="base" hangingPunct="0">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4pPr>
      <a:lvl5pPr algn="ctr" defTabSz="457200" rtl="0" eaLnBrk="0" fontAlgn="base" hangingPunct="0">
        <a:spcBef>
          <a:spcPct val="0"/>
        </a:spcBef>
        <a:spcAft>
          <a:spcPct val="0"/>
        </a:spcAft>
        <a:defRPr sz="4400">
          <a:solidFill>
            <a:schemeClr val="tx1"/>
          </a:solidFill>
          <a:latin typeface="Calibri" pitchFamily="1" charset="0"/>
          <a:ea typeface="ＭＳ Ｐゴシック" pitchFamily="1" charset="-128"/>
          <a:cs typeface="ＭＳ Ｐゴシック" pitchFamily="1" charset="-128"/>
        </a:defRPr>
      </a:lvl5pPr>
      <a:lvl6pPr marL="457200" algn="ctr" defTabSz="457200" rtl="0" fontAlgn="base">
        <a:spcBef>
          <a:spcPct val="0"/>
        </a:spcBef>
        <a:spcAft>
          <a:spcPct val="0"/>
        </a:spcAft>
        <a:defRPr sz="4400">
          <a:solidFill>
            <a:schemeClr val="tx1"/>
          </a:solidFill>
          <a:latin typeface="Calibri" pitchFamily="1" charset="0"/>
          <a:ea typeface="ＭＳ Ｐゴシック" pitchFamily="1" charset="-128"/>
        </a:defRPr>
      </a:lvl6pPr>
      <a:lvl7pPr marL="914400" algn="ctr" defTabSz="457200" rtl="0" fontAlgn="base">
        <a:spcBef>
          <a:spcPct val="0"/>
        </a:spcBef>
        <a:spcAft>
          <a:spcPct val="0"/>
        </a:spcAft>
        <a:defRPr sz="4400">
          <a:solidFill>
            <a:schemeClr val="tx1"/>
          </a:solidFill>
          <a:latin typeface="Calibri" pitchFamily="1" charset="0"/>
          <a:ea typeface="ＭＳ Ｐゴシック" pitchFamily="1" charset="-128"/>
        </a:defRPr>
      </a:lvl7pPr>
      <a:lvl8pPr marL="1371600" algn="ctr" defTabSz="457200" rtl="0" fontAlgn="base">
        <a:spcBef>
          <a:spcPct val="0"/>
        </a:spcBef>
        <a:spcAft>
          <a:spcPct val="0"/>
        </a:spcAft>
        <a:defRPr sz="4400">
          <a:solidFill>
            <a:schemeClr val="tx1"/>
          </a:solidFill>
          <a:latin typeface="Calibri" pitchFamily="1" charset="0"/>
          <a:ea typeface="ＭＳ Ｐゴシック" pitchFamily="1" charset="-128"/>
        </a:defRPr>
      </a:lvl8pPr>
      <a:lvl9pPr marL="1828800" algn="ctr" defTabSz="457200" rtl="0" fontAlgn="base">
        <a:spcBef>
          <a:spcPct val="0"/>
        </a:spcBef>
        <a:spcAft>
          <a:spcPct val="0"/>
        </a:spcAft>
        <a:defRPr sz="4400">
          <a:solidFill>
            <a:schemeClr val="tx1"/>
          </a:solidFill>
          <a:latin typeface="Calibri" pitchFamily="1" charset="0"/>
          <a:ea typeface="ＭＳ Ｐゴシック" pitchFamily="1"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pitchFamily="1" charset="-128"/>
          <a:cs typeface="ＭＳ Ｐゴシック" pitchFamily="1"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pitchFamily="1" charset="-128"/>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pitchFamily="1" charset="-128"/>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1" charset="-128"/>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pitchFamily="1"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743200"/>
            <a:ext cx="7772400" cy="838200"/>
          </a:xfrm>
        </p:spPr>
        <p:txBody>
          <a:bodyPr lIns="91440" tIns="91440">
            <a:normAutofit fontScale="90000"/>
          </a:bodyPr>
          <a:lstStyle/>
          <a:p>
            <a:r>
              <a:rPr lang="en-US" sz="2000" dirty="0">
                <a:latin typeface="Gill Sans MT Pro Light" pitchFamily="34" charset="0"/>
              </a:rPr>
              <a:t/>
            </a:r>
            <a:br>
              <a:rPr lang="en-US" sz="2000" dirty="0">
                <a:latin typeface="Gill Sans MT Pro Light" pitchFamily="34" charset="0"/>
              </a:rPr>
            </a:br>
            <a:r>
              <a:rPr lang="en-US" sz="2000" dirty="0">
                <a:latin typeface="Gill Sans MT Pro Light" pitchFamily="34" charset="0"/>
              </a:rPr>
              <a:t/>
            </a:r>
            <a:br>
              <a:rPr lang="en-US" sz="2000" dirty="0">
                <a:latin typeface="Gill Sans MT Pro Light" pitchFamily="34" charset="0"/>
              </a:rPr>
            </a:br>
            <a:r>
              <a:rPr lang="en-US" sz="2000" dirty="0">
                <a:latin typeface="Gill Sans MT Pro Light" pitchFamily="34" charset="0"/>
              </a:rPr>
              <a:t/>
            </a:r>
            <a:br>
              <a:rPr lang="en-US" sz="2000" dirty="0">
                <a:latin typeface="Gill Sans MT Pro Light" pitchFamily="34" charset="0"/>
              </a:rPr>
            </a:br>
            <a:endParaRPr lang="en-US" sz="8800" dirty="0">
              <a:latin typeface="Gill Sans MT Pro Light" pitchFamily="34" charset="0"/>
            </a:endParaRPr>
          </a:p>
        </p:txBody>
      </p:sp>
      <p:pic>
        <p:nvPicPr>
          <p:cNvPr id="5" name="Picture 4" descr="376_4C_COVENTRY_wTag.png"/>
          <p:cNvPicPr>
            <a:picLocks noChangeAspect="1"/>
          </p:cNvPicPr>
          <p:nvPr/>
        </p:nvPicPr>
        <p:blipFill>
          <a:blip r:embed="rId3" cstate="print"/>
          <a:stretch>
            <a:fillRect/>
          </a:stretch>
        </p:blipFill>
        <p:spPr>
          <a:xfrm>
            <a:off x="3581400" y="4852711"/>
            <a:ext cx="1981200" cy="557489"/>
          </a:xfrm>
          <a:prstGeom prst="rect">
            <a:avLst/>
          </a:prstGeom>
        </p:spPr>
      </p:pic>
      <p:sp>
        <p:nvSpPr>
          <p:cNvPr id="11" name="TextBox 10"/>
          <p:cNvSpPr txBox="1"/>
          <p:nvPr/>
        </p:nvSpPr>
        <p:spPr>
          <a:xfrm>
            <a:off x="228600" y="1275441"/>
            <a:ext cx="8686800" cy="1200329"/>
          </a:xfrm>
          <a:prstGeom prst="rect">
            <a:avLst/>
          </a:prstGeom>
          <a:noFill/>
        </p:spPr>
        <p:txBody>
          <a:bodyPr wrap="square" rtlCol="0">
            <a:spAutoFit/>
          </a:bodyPr>
          <a:lstStyle/>
          <a:p>
            <a:pPr algn="ctr"/>
            <a:r>
              <a:rPr lang="en-US" sz="6600" b="1" dirty="0">
                <a:solidFill>
                  <a:srgbClr val="92D050"/>
                </a:solidFill>
                <a:latin typeface="Arial" pitchFamily="34" charset="0"/>
                <a:cs typeface="Arial" pitchFamily="34" charset="0"/>
              </a:rPr>
              <a:t>LIFE</a:t>
            </a:r>
            <a:r>
              <a:rPr lang="en-US" sz="7200" b="1" dirty="0">
                <a:solidFill>
                  <a:srgbClr val="92D050"/>
                </a:solidFill>
                <a:latin typeface="Arial" pitchFamily="34" charset="0"/>
                <a:cs typeface="Arial" pitchFamily="34" charset="0"/>
              </a:rPr>
              <a:t> </a:t>
            </a:r>
            <a:r>
              <a:rPr lang="en-US" sz="6600" b="1" dirty="0">
                <a:solidFill>
                  <a:srgbClr val="92D050"/>
                </a:solidFill>
                <a:latin typeface="Arial" pitchFamily="34" charset="0"/>
                <a:cs typeface="Arial" pitchFamily="34" charset="0"/>
              </a:rPr>
              <a:t>SETTLEMENTS</a:t>
            </a:r>
          </a:p>
        </p:txBody>
      </p:sp>
      <p:sp>
        <p:nvSpPr>
          <p:cNvPr id="8" name="TextBox 7">
            <a:extLst>
              <a:ext uri="{FF2B5EF4-FFF2-40B4-BE49-F238E27FC236}">
                <a16:creationId xmlns:a16="http://schemas.microsoft.com/office/drawing/2014/main" xmlns="" id="{4CA64CF6-562C-86CE-099B-121F2354BC5A}"/>
              </a:ext>
            </a:extLst>
          </p:cNvPr>
          <p:cNvSpPr txBox="1"/>
          <p:nvPr/>
        </p:nvSpPr>
        <p:spPr>
          <a:xfrm>
            <a:off x="1295400" y="2622532"/>
            <a:ext cx="6858000" cy="1569660"/>
          </a:xfrm>
          <a:prstGeom prst="rect">
            <a:avLst/>
          </a:prstGeom>
          <a:noFill/>
        </p:spPr>
        <p:txBody>
          <a:bodyPr wrap="square">
            <a:spAutoFit/>
          </a:bodyPr>
          <a:lstStyle/>
          <a:p>
            <a:pPr algn="ctr"/>
            <a:r>
              <a:rPr lang="en-US" sz="3200" dirty="0">
                <a:solidFill>
                  <a:srgbClr val="92D050"/>
                </a:solidFill>
                <a:latin typeface="Arial" pitchFamily="34" charset="0"/>
                <a:cs typeface="Arial" pitchFamily="34" charset="0"/>
              </a:rPr>
              <a:t>FOR HIGH-NET-WORTH CLIENTS </a:t>
            </a:r>
          </a:p>
          <a:p>
            <a:pPr algn="ctr"/>
            <a:r>
              <a:rPr lang="en-US" sz="3200" dirty="0">
                <a:solidFill>
                  <a:srgbClr val="92D050"/>
                </a:solidFill>
                <a:latin typeface="Arial" pitchFamily="34" charset="0"/>
                <a:cs typeface="Arial" pitchFamily="34" charset="0"/>
              </a:rPr>
              <a:t>AND </a:t>
            </a:r>
          </a:p>
          <a:p>
            <a:pPr algn="ctr"/>
            <a:r>
              <a:rPr lang="en-US" sz="3200" dirty="0">
                <a:solidFill>
                  <a:srgbClr val="92D050"/>
                </a:solidFill>
                <a:latin typeface="Arial" pitchFamily="34" charset="0"/>
                <a:cs typeface="Arial" pitchFamily="34" charset="0"/>
              </a:rPr>
              <a:t>BUSINESS OWNERS</a:t>
            </a:r>
          </a:p>
        </p:txBody>
      </p:sp>
      <p:sp>
        <p:nvSpPr>
          <p:cNvPr id="12" name="TextBox 11">
            <a:extLst>
              <a:ext uri="{FF2B5EF4-FFF2-40B4-BE49-F238E27FC236}">
                <a16:creationId xmlns:a16="http://schemas.microsoft.com/office/drawing/2014/main" xmlns="" id="{7CE169C0-2CCC-2D94-21D0-8EC8A9B525E0}"/>
              </a:ext>
            </a:extLst>
          </p:cNvPr>
          <p:cNvSpPr txBox="1"/>
          <p:nvPr/>
        </p:nvSpPr>
        <p:spPr>
          <a:xfrm>
            <a:off x="1181100" y="5511717"/>
            <a:ext cx="6858000" cy="615553"/>
          </a:xfrm>
          <a:prstGeom prst="rect">
            <a:avLst/>
          </a:prstGeom>
          <a:noFill/>
        </p:spPr>
        <p:txBody>
          <a:bodyPr wrap="square">
            <a:spAutoFit/>
          </a:bodyPr>
          <a:lstStyle/>
          <a:p>
            <a:pPr algn="ctr"/>
            <a:r>
              <a:rPr lang="en-US" sz="1700" dirty="0">
                <a:latin typeface="Arial" panose="020B0604020202020204" pitchFamily="34" charset="0"/>
                <a:cs typeface="Arial" panose="020B0604020202020204" pitchFamily="34" charset="0"/>
              </a:rPr>
              <a:t>LAKE COUNTY ESTATE PLANNING COUNCIL</a:t>
            </a:r>
          </a:p>
          <a:p>
            <a:pPr algn="ctr"/>
            <a:r>
              <a:rPr lang="en-US" sz="1700" dirty="0">
                <a:latin typeface="Arial" panose="020B0604020202020204" pitchFamily="34" charset="0"/>
                <a:cs typeface="Arial" panose="020B0604020202020204" pitchFamily="34" charset="0"/>
              </a:rPr>
              <a:t>NOVEMBER 6, 2025 </a:t>
            </a:r>
          </a:p>
        </p:txBody>
      </p:sp>
      <p:sp>
        <p:nvSpPr>
          <p:cNvPr id="4" name="TextBox 3">
            <a:extLst>
              <a:ext uri="{FF2B5EF4-FFF2-40B4-BE49-F238E27FC236}">
                <a16:creationId xmlns:a16="http://schemas.microsoft.com/office/drawing/2014/main" xmlns="" id="{A6B99FF3-2EC4-62C3-C1F7-975BFA7C5DED}"/>
              </a:ext>
            </a:extLst>
          </p:cNvPr>
          <p:cNvSpPr txBox="1"/>
          <p:nvPr/>
        </p:nvSpPr>
        <p:spPr>
          <a:xfrm>
            <a:off x="1600200" y="907701"/>
            <a:ext cx="6019800" cy="584775"/>
          </a:xfrm>
          <a:prstGeom prst="rect">
            <a:avLst/>
          </a:prstGeom>
          <a:noFill/>
        </p:spPr>
        <p:txBody>
          <a:bodyPr wrap="square">
            <a:spAutoFit/>
          </a:bodyPr>
          <a:lstStyle/>
          <a:p>
            <a:pPr algn="ctr"/>
            <a:r>
              <a:rPr lang="en-US" sz="3200" dirty="0">
                <a:latin typeface="Arial" pitchFamily="34" charset="0"/>
                <a:cs typeface="Arial" pitchFamily="34" charset="0"/>
              </a:rPr>
              <a:t>UNLOCKING HIDDEN VALUE: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Policy Valuation</a:t>
            </a:r>
          </a:p>
        </p:txBody>
      </p:sp>
      <p:sp>
        <p:nvSpPr>
          <p:cNvPr id="5" name="Content Placeholder 4"/>
          <p:cNvSpPr>
            <a:spLocks noGrp="1"/>
          </p:cNvSpPr>
          <p:nvPr>
            <p:ph idx="1"/>
          </p:nvPr>
        </p:nvSpPr>
        <p:spPr>
          <a:xfrm>
            <a:off x="990600" y="1447800"/>
            <a:ext cx="7620000" cy="4648199"/>
          </a:xfrm>
        </p:spPr>
        <p:txBody>
          <a:bodyPr>
            <a:normAutofit/>
          </a:bodyPr>
          <a:lstStyle/>
          <a:p>
            <a:pPr>
              <a:lnSpc>
                <a:spcPct val="150000"/>
              </a:lnSpc>
              <a:buClr>
                <a:srgbClr val="92D050"/>
              </a:buClr>
              <a:buNone/>
            </a:pPr>
            <a:r>
              <a:rPr lang="en-US" sz="3400" dirty="0">
                <a:solidFill>
                  <a:srgbClr val="92D050"/>
                </a:solidFill>
                <a:latin typeface="Arial" pitchFamily="34" charset="0"/>
                <a:cs typeface="Arial" pitchFamily="34" charset="0"/>
              </a:rPr>
              <a:t>Determining your clients’ needs</a:t>
            </a:r>
          </a:p>
          <a:p>
            <a:pPr>
              <a:lnSpc>
                <a:spcPct val="150000"/>
              </a:lnSpc>
              <a:buClr>
                <a:srgbClr val="92D050"/>
              </a:buClr>
              <a:buNone/>
            </a:pPr>
            <a:endParaRPr lang="en-US" sz="3400" dirty="0">
              <a:solidFill>
                <a:srgbClr val="92D050"/>
              </a:solidFill>
              <a:latin typeface="Gill Sans MT Pro Medium" pitchFamily="34" charset="0"/>
            </a:endParaRPr>
          </a:p>
        </p:txBody>
      </p:sp>
      <p:sp>
        <p:nvSpPr>
          <p:cNvPr id="4" name="Rectangle 3"/>
          <p:cNvSpPr/>
          <p:nvPr/>
        </p:nvSpPr>
        <p:spPr>
          <a:xfrm>
            <a:off x="5029200" y="6372920"/>
            <a:ext cx="3429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pic>
        <p:nvPicPr>
          <p:cNvPr id="7" name="Picture 3" descr="W:\Origination Marketing Materials\PowerPoint presentations\In Production\CE Level 3 20121210 Conning update\PNG Files\7_5x10_CE_Level_3_PPT_20130321_Page_12.png"/>
          <p:cNvPicPr>
            <a:picLocks noChangeAspect="1" noChangeArrowheads="1"/>
          </p:cNvPicPr>
          <p:nvPr/>
        </p:nvPicPr>
        <p:blipFill>
          <a:blip r:embed="rId2" cstate="print"/>
          <a:srcRect l="11669" t="36675" r="13318" b="17759"/>
          <a:stretch>
            <a:fillRect/>
          </a:stretch>
        </p:blipFill>
        <p:spPr bwMode="auto">
          <a:xfrm>
            <a:off x="609600" y="2286000"/>
            <a:ext cx="6858000" cy="31242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Policy Valuation</a:t>
            </a:r>
          </a:p>
        </p:txBody>
      </p:sp>
      <p:sp>
        <p:nvSpPr>
          <p:cNvPr id="5" name="Content Placeholder 4"/>
          <p:cNvSpPr>
            <a:spLocks noGrp="1"/>
          </p:cNvSpPr>
          <p:nvPr>
            <p:ph idx="1"/>
          </p:nvPr>
        </p:nvSpPr>
        <p:spPr>
          <a:xfrm>
            <a:off x="990600" y="1447800"/>
            <a:ext cx="7696200" cy="4648199"/>
          </a:xfrm>
        </p:spPr>
        <p:txBody>
          <a:bodyPr>
            <a:normAutofit/>
          </a:bodyPr>
          <a:lstStyle/>
          <a:p>
            <a:pPr>
              <a:lnSpc>
                <a:spcPct val="150000"/>
              </a:lnSpc>
              <a:buClr>
                <a:srgbClr val="92D050"/>
              </a:buClr>
              <a:buNone/>
            </a:pPr>
            <a:r>
              <a:rPr lang="en-US" sz="3400" dirty="0">
                <a:solidFill>
                  <a:srgbClr val="92D050"/>
                </a:solidFill>
                <a:latin typeface="Arial" pitchFamily="34" charset="0"/>
                <a:cs typeface="Arial" pitchFamily="34" charset="0"/>
              </a:rPr>
              <a:t>What to look for</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Insured age 65 and over</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Underperforming or unneeded policy</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Considering a change in insurance</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Face value of $100,000 or more</a:t>
            </a:r>
          </a:p>
        </p:txBody>
      </p:sp>
      <p:sp>
        <p:nvSpPr>
          <p:cNvPr id="4" name="Rectangle 3"/>
          <p:cNvSpPr/>
          <p:nvPr/>
        </p:nvSpPr>
        <p:spPr>
          <a:xfrm>
            <a:off x="5029200" y="6372920"/>
            <a:ext cx="3429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Policy Valuation</a:t>
            </a:r>
          </a:p>
        </p:txBody>
      </p:sp>
      <p:sp>
        <p:nvSpPr>
          <p:cNvPr id="5" name="Content Placeholder 4"/>
          <p:cNvSpPr>
            <a:spLocks noGrp="1"/>
          </p:cNvSpPr>
          <p:nvPr>
            <p:ph idx="1"/>
          </p:nvPr>
        </p:nvSpPr>
        <p:spPr>
          <a:xfrm>
            <a:off x="990600" y="1447800"/>
            <a:ext cx="7772400" cy="914400"/>
          </a:xfrm>
        </p:spPr>
        <p:txBody>
          <a:bodyPr>
            <a:normAutofit/>
          </a:bodyPr>
          <a:lstStyle/>
          <a:p>
            <a:pPr>
              <a:lnSpc>
                <a:spcPct val="150000"/>
              </a:lnSpc>
              <a:buClr>
                <a:srgbClr val="92D050"/>
              </a:buClr>
              <a:buNone/>
            </a:pPr>
            <a:r>
              <a:rPr lang="en-US" sz="3400" dirty="0">
                <a:solidFill>
                  <a:srgbClr val="92D050"/>
                </a:solidFill>
                <a:latin typeface="Arial" pitchFamily="34" charset="0"/>
                <a:cs typeface="Arial" pitchFamily="34" charset="0"/>
              </a:rPr>
              <a:t>Determining market value</a:t>
            </a:r>
          </a:p>
          <a:p>
            <a:pPr>
              <a:lnSpc>
                <a:spcPct val="150000"/>
              </a:lnSpc>
              <a:buClr>
                <a:srgbClr val="92D050"/>
              </a:buClr>
              <a:buNone/>
            </a:pPr>
            <a:endParaRPr lang="en-US" sz="3400" dirty="0">
              <a:solidFill>
                <a:srgbClr val="92D050"/>
              </a:solidFill>
              <a:latin typeface="Gill Sans MT Pro Medium" pitchFamily="34" charset="0"/>
            </a:endParaRPr>
          </a:p>
          <a:p>
            <a:pPr>
              <a:lnSpc>
                <a:spcPct val="150000"/>
              </a:lnSpc>
              <a:buClr>
                <a:srgbClr val="92D050"/>
              </a:buClr>
              <a:buNone/>
            </a:pPr>
            <a:endParaRPr lang="en-US" sz="3400" dirty="0">
              <a:solidFill>
                <a:srgbClr val="92D050"/>
              </a:solidFill>
              <a:latin typeface="Gill Sans MT Pro Medium" pitchFamily="34" charset="0"/>
            </a:endParaRPr>
          </a:p>
        </p:txBody>
      </p:sp>
      <p:sp>
        <p:nvSpPr>
          <p:cNvPr id="4" name="TextBox 3"/>
          <p:cNvSpPr txBox="1"/>
          <p:nvPr/>
        </p:nvSpPr>
        <p:spPr>
          <a:xfrm>
            <a:off x="1143000" y="2438400"/>
            <a:ext cx="3124200" cy="2862322"/>
          </a:xfrm>
          <a:prstGeom prst="rect">
            <a:avLst/>
          </a:prstGeom>
          <a:noFill/>
        </p:spPr>
        <p:txBody>
          <a:bodyPr wrap="square" rtlCol="0">
            <a:spAutoFit/>
          </a:bodyPr>
          <a:lstStyle/>
          <a:p>
            <a:pPr indent="171450">
              <a:lnSpc>
                <a:spcPct val="200000"/>
              </a:lnSpc>
              <a:buClr>
                <a:srgbClr val="92D050"/>
              </a:buClr>
              <a:buFont typeface="Wingdings" pitchFamily="2" charset="2"/>
              <a:buChar char="§"/>
            </a:pPr>
            <a:r>
              <a:rPr lang="en-US" dirty="0">
                <a:latin typeface="Arial" pitchFamily="34" charset="0"/>
                <a:cs typeface="Arial" pitchFamily="34" charset="0"/>
              </a:rPr>
              <a:t>Insured age 65 and over</a:t>
            </a:r>
          </a:p>
          <a:p>
            <a:pPr>
              <a:lnSpc>
                <a:spcPct val="200000"/>
              </a:lnSpc>
              <a:buClr>
                <a:srgbClr val="92D050"/>
              </a:buClr>
              <a:buFont typeface="Wingdings" pitchFamily="2" charset="2"/>
              <a:buChar char="§"/>
            </a:pPr>
            <a:r>
              <a:rPr lang="en-US" dirty="0">
                <a:latin typeface="Arial" pitchFamily="34" charset="0"/>
                <a:cs typeface="Arial" pitchFamily="34" charset="0"/>
              </a:rPr>
              <a:t> Underwriting/ life</a:t>
            </a:r>
          </a:p>
          <a:p>
            <a:pPr>
              <a:buClr>
                <a:srgbClr val="92D050"/>
              </a:buClr>
            </a:pPr>
            <a:r>
              <a:rPr lang="en-US" dirty="0">
                <a:latin typeface="Arial" pitchFamily="34" charset="0"/>
                <a:cs typeface="Arial" pitchFamily="34" charset="0"/>
              </a:rPr>
              <a:t>   expectancy</a:t>
            </a:r>
          </a:p>
          <a:p>
            <a:pPr>
              <a:lnSpc>
                <a:spcPct val="200000"/>
              </a:lnSpc>
              <a:buClr>
                <a:srgbClr val="92D050"/>
              </a:buClr>
              <a:buFont typeface="Wingdings" pitchFamily="2" charset="2"/>
              <a:buChar char="§"/>
            </a:pPr>
            <a:r>
              <a:rPr lang="en-US" dirty="0">
                <a:latin typeface="Arial" pitchFamily="34" charset="0"/>
                <a:cs typeface="Arial" pitchFamily="34" charset="0"/>
              </a:rPr>
              <a:t> Cost of policy</a:t>
            </a:r>
          </a:p>
          <a:p>
            <a:pPr>
              <a:lnSpc>
                <a:spcPct val="200000"/>
              </a:lnSpc>
              <a:buClr>
                <a:srgbClr val="92D050"/>
              </a:buClr>
              <a:buFont typeface="Wingdings" pitchFamily="2" charset="2"/>
              <a:buChar char="§"/>
            </a:pPr>
            <a:r>
              <a:rPr lang="en-US" dirty="0">
                <a:latin typeface="Arial" pitchFamily="34" charset="0"/>
                <a:cs typeface="Arial" pitchFamily="34" charset="0"/>
              </a:rPr>
              <a:t> Cash value and access</a:t>
            </a:r>
          </a:p>
          <a:p>
            <a:endParaRPr lang="en-US" dirty="0"/>
          </a:p>
        </p:txBody>
      </p:sp>
      <p:sp>
        <p:nvSpPr>
          <p:cNvPr id="7" name="TextBox 6"/>
          <p:cNvSpPr txBox="1"/>
          <p:nvPr/>
        </p:nvSpPr>
        <p:spPr>
          <a:xfrm>
            <a:off x="4419600" y="2438400"/>
            <a:ext cx="3048000" cy="2585323"/>
          </a:xfrm>
          <a:prstGeom prst="rect">
            <a:avLst/>
          </a:prstGeom>
          <a:noFill/>
        </p:spPr>
        <p:txBody>
          <a:bodyPr wrap="square" rtlCol="0">
            <a:spAutoFit/>
          </a:bodyPr>
          <a:lstStyle/>
          <a:p>
            <a:pPr indent="171450">
              <a:lnSpc>
                <a:spcPct val="200000"/>
              </a:lnSpc>
              <a:buClr>
                <a:srgbClr val="92D050"/>
              </a:buClr>
              <a:buFont typeface="Wingdings" pitchFamily="2" charset="2"/>
              <a:buChar char="§"/>
            </a:pPr>
            <a:r>
              <a:rPr lang="en-US" dirty="0">
                <a:latin typeface="Arial" pitchFamily="34" charset="0"/>
                <a:cs typeface="Arial" pitchFamily="34" charset="0"/>
              </a:rPr>
              <a:t>Policy Type </a:t>
            </a:r>
          </a:p>
          <a:p>
            <a:pPr indent="171450">
              <a:lnSpc>
                <a:spcPct val="200000"/>
              </a:lnSpc>
              <a:buClr>
                <a:srgbClr val="92D050"/>
              </a:buClr>
              <a:buFont typeface="Wingdings" pitchFamily="2" charset="2"/>
              <a:buChar char="§"/>
            </a:pPr>
            <a:r>
              <a:rPr lang="en-US" dirty="0">
                <a:latin typeface="Arial" pitchFamily="34" charset="0"/>
                <a:cs typeface="Arial" pitchFamily="34" charset="0"/>
              </a:rPr>
              <a:t>Premium flexibility</a:t>
            </a:r>
          </a:p>
          <a:p>
            <a:pPr>
              <a:lnSpc>
                <a:spcPct val="200000"/>
              </a:lnSpc>
              <a:buClr>
                <a:srgbClr val="92D050"/>
              </a:buClr>
              <a:buFont typeface="Wingdings" pitchFamily="2" charset="2"/>
              <a:buChar char="§"/>
            </a:pPr>
            <a:r>
              <a:rPr lang="en-US" dirty="0">
                <a:latin typeface="Arial" pitchFamily="34" charset="0"/>
                <a:cs typeface="Arial" pitchFamily="34" charset="0"/>
              </a:rPr>
              <a:t> Riders (age 100,</a:t>
            </a:r>
          </a:p>
          <a:p>
            <a:pPr>
              <a:buClr>
                <a:srgbClr val="92D050"/>
              </a:buClr>
            </a:pPr>
            <a:r>
              <a:rPr lang="en-US" dirty="0">
                <a:latin typeface="Arial" pitchFamily="34" charset="0"/>
                <a:cs typeface="Arial" pitchFamily="34" charset="0"/>
              </a:rPr>
              <a:t>   ROP riders)</a:t>
            </a:r>
          </a:p>
          <a:p>
            <a:pPr>
              <a:lnSpc>
                <a:spcPct val="200000"/>
              </a:lnSpc>
              <a:buClr>
                <a:srgbClr val="92D050"/>
              </a:buClr>
              <a:buFont typeface="Wingdings" pitchFamily="2" charset="2"/>
              <a:buChar char="§"/>
            </a:pPr>
            <a:r>
              <a:rPr lang="en-US" dirty="0">
                <a:latin typeface="Arial" pitchFamily="34" charset="0"/>
                <a:cs typeface="Arial" pitchFamily="34" charset="0"/>
              </a:rPr>
              <a:t> Carrier rating</a:t>
            </a:r>
          </a:p>
        </p:txBody>
      </p:sp>
      <p:sp>
        <p:nvSpPr>
          <p:cNvPr id="8" name="Rectangle 7"/>
          <p:cNvSpPr/>
          <p:nvPr/>
        </p:nvSpPr>
        <p:spPr>
          <a:xfrm>
            <a:off x="5029200" y="6372920"/>
            <a:ext cx="35052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cxnSp>
        <p:nvCxnSpPr>
          <p:cNvPr id="12" name="Straight Connector 11"/>
          <p:cNvCxnSpPr/>
          <p:nvPr/>
        </p:nvCxnSpPr>
        <p:spPr>
          <a:xfrm>
            <a:off x="4267200" y="2667000"/>
            <a:ext cx="0" cy="2362200"/>
          </a:xfrm>
          <a:prstGeom prst="line">
            <a:avLst/>
          </a:prstGeom>
          <a:ln>
            <a:solidFill>
              <a:srgbClr val="92D05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rgbClr val="92D050"/>
          </a:solidFill>
        </p:spPr>
        <p:txBody>
          <a:bodyPr lIns="1097280" tIns="274320" bIns="0"/>
          <a:lstStyle/>
          <a:p>
            <a:pPr algn="l"/>
            <a:r>
              <a:rPr lang="en-US" dirty="0">
                <a:solidFill>
                  <a:schemeClr val="bg1"/>
                </a:solidFill>
                <a:latin typeface="Gill Sans MT Pro Medium" pitchFamily="34" charset="0"/>
              </a:rPr>
              <a:t> </a:t>
            </a:r>
          </a:p>
        </p:txBody>
      </p:sp>
      <p:sp>
        <p:nvSpPr>
          <p:cNvPr id="5" name="Content Placeholder 4"/>
          <p:cNvSpPr>
            <a:spLocks noGrp="1"/>
          </p:cNvSpPr>
          <p:nvPr>
            <p:ph idx="1"/>
          </p:nvPr>
        </p:nvSpPr>
        <p:spPr>
          <a:xfrm>
            <a:off x="228600" y="457200"/>
            <a:ext cx="8458200" cy="1143000"/>
          </a:xfrm>
        </p:spPr>
        <p:txBody>
          <a:bodyPr>
            <a:normAutofit fontScale="25000" lnSpcReduction="20000"/>
          </a:bodyPr>
          <a:lstStyle/>
          <a:p>
            <a:pPr algn="ctr">
              <a:lnSpc>
                <a:spcPct val="150000"/>
              </a:lnSpc>
              <a:buClr>
                <a:srgbClr val="92D050"/>
              </a:buClr>
              <a:buNone/>
            </a:pPr>
            <a:r>
              <a:rPr lang="en-US" sz="33200" b="1" spc="-300" dirty="0">
                <a:solidFill>
                  <a:schemeClr val="bg1"/>
                </a:solidFill>
                <a:latin typeface="Arial" pitchFamily="34" charset="0"/>
                <a:cs typeface="Arial" pitchFamily="34" charset="0"/>
              </a:rPr>
              <a:t>  FIND HIDDEN</a:t>
            </a:r>
          </a:p>
          <a:p>
            <a:pPr algn="ctr">
              <a:lnSpc>
                <a:spcPct val="150000"/>
              </a:lnSpc>
              <a:buClr>
                <a:srgbClr val="92D050"/>
              </a:buClr>
              <a:buFont typeface="Wingdings" pitchFamily="2" charset="2"/>
              <a:buChar char="§"/>
            </a:pPr>
            <a:endParaRPr lang="en-US" sz="3400" dirty="0">
              <a:latin typeface="Gill Sans MT Pro Light" pitchFamily="34" charset="0"/>
            </a:endParaRPr>
          </a:p>
        </p:txBody>
      </p:sp>
      <p:sp>
        <p:nvSpPr>
          <p:cNvPr id="4" name="TextBox 3"/>
          <p:cNvSpPr txBox="1"/>
          <p:nvPr/>
        </p:nvSpPr>
        <p:spPr>
          <a:xfrm>
            <a:off x="838200" y="1295400"/>
            <a:ext cx="7848600" cy="2785378"/>
          </a:xfrm>
          <a:prstGeom prst="rect">
            <a:avLst/>
          </a:prstGeom>
          <a:noFill/>
        </p:spPr>
        <p:txBody>
          <a:bodyPr wrap="square" rtlCol="0">
            <a:spAutoFit/>
          </a:bodyPr>
          <a:lstStyle/>
          <a:p>
            <a:pPr algn="ctr"/>
            <a:r>
              <a:rPr lang="en-US" sz="17500" b="1" spc="-300" dirty="0">
                <a:solidFill>
                  <a:schemeClr val="bg1"/>
                </a:solidFill>
                <a:latin typeface="Arial" pitchFamily="34" charset="0"/>
                <a:cs typeface="Arial" pitchFamily="34" charset="0"/>
              </a:rPr>
              <a:t>VALUE</a:t>
            </a:r>
          </a:p>
        </p:txBody>
      </p:sp>
      <p:sp>
        <p:nvSpPr>
          <p:cNvPr id="6" name="TextBox 5"/>
          <p:cNvSpPr txBox="1"/>
          <p:nvPr/>
        </p:nvSpPr>
        <p:spPr>
          <a:xfrm>
            <a:off x="838200" y="3657600"/>
            <a:ext cx="7620000" cy="1384995"/>
          </a:xfrm>
          <a:prstGeom prst="rect">
            <a:avLst/>
          </a:prstGeom>
          <a:noFill/>
        </p:spPr>
        <p:txBody>
          <a:bodyPr wrap="square" rtlCol="0">
            <a:spAutoFit/>
          </a:bodyPr>
          <a:lstStyle/>
          <a:p>
            <a:pPr algn="ctr"/>
            <a:r>
              <a:rPr lang="en-US" sz="2800" i="1" dirty="0">
                <a:solidFill>
                  <a:schemeClr val="tx1">
                    <a:lumMod val="65000"/>
                    <a:lumOff val="35000"/>
                  </a:schemeClr>
                </a:solidFill>
                <a:latin typeface="Arial" pitchFamily="34" charset="0"/>
                <a:cs typeface="Arial" pitchFamily="34" charset="0"/>
              </a:rPr>
              <a:t>Life settlements give your clients</a:t>
            </a:r>
          </a:p>
          <a:p>
            <a:pPr algn="ctr"/>
            <a:r>
              <a:rPr lang="en-US" sz="2800" i="1" dirty="0">
                <a:solidFill>
                  <a:schemeClr val="tx1">
                    <a:lumMod val="65000"/>
                    <a:lumOff val="35000"/>
                  </a:schemeClr>
                </a:solidFill>
                <a:latin typeface="Arial" pitchFamily="34" charset="0"/>
                <a:cs typeface="Arial" pitchFamily="34" charset="0"/>
              </a:rPr>
              <a:t>access to the market value of their</a:t>
            </a:r>
          </a:p>
          <a:p>
            <a:pPr algn="ctr"/>
            <a:r>
              <a:rPr lang="en-US" sz="2800" i="1" dirty="0">
                <a:solidFill>
                  <a:schemeClr val="tx1">
                    <a:lumMod val="65000"/>
                    <a:lumOff val="35000"/>
                  </a:schemeClr>
                </a:solidFill>
                <a:latin typeface="Arial" pitchFamily="34" charset="0"/>
                <a:cs typeface="Arial" pitchFamily="34" charset="0"/>
              </a:rPr>
              <a:t>life insurance policies.</a:t>
            </a:r>
          </a:p>
        </p:txBody>
      </p:sp>
      <p:sp>
        <p:nvSpPr>
          <p:cNvPr id="7" name="TextBox 6"/>
          <p:cNvSpPr txBox="1"/>
          <p:nvPr/>
        </p:nvSpPr>
        <p:spPr>
          <a:xfrm>
            <a:off x="5029200" y="6372920"/>
            <a:ext cx="3429000" cy="256480"/>
          </a:xfrm>
          <a:prstGeom prst="rect">
            <a:avLst/>
          </a:prstGeom>
          <a:noFill/>
        </p:spPr>
        <p:txBody>
          <a:bodyPr wrap="square" rtlCol="0">
            <a:spAutoFit/>
          </a:bodyPr>
          <a:lstStyle/>
          <a:p>
            <a:r>
              <a:rPr lang="en-US" sz="1600" baseline="30000" dirty="0">
                <a:solidFill>
                  <a:schemeClr val="bg1"/>
                </a:solidFill>
                <a:latin typeface="Arial" pitchFamily="34" charset="0"/>
                <a:cs typeface="Arial" pitchFamily="34" charset="0"/>
              </a:rPr>
              <a:t>Not for distribution, copying or unauthorized use</a:t>
            </a:r>
            <a:r>
              <a:rPr lang="en-US" sz="1600" baseline="30000" dirty="0">
                <a:solidFill>
                  <a:schemeClr val="bg1"/>
                </a:solidFill>
                <a:latin typeface="Gill Sans MT Pro Book" pitchFamily="34"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Life Settlements</a:t>
            </a:r>
          </a:p>
        </p:txBody>
      </p:sp>
      <p:sp>
        <p:nvSpPr>
          <p:cNvPr id="5" name="Content Placeholder 4"/>
          <p:cNvSpPr>
            <a:spLocks noGrp="1"/>
          </p:cNvSpPr>
          <p:nvPr>
            <p:ph idx="1"/>
          </p:nvPr>
        </p:nvSpPr>
        <p:spPr>
          <a:xfrm>
            <a:off x="990600" y="1447800"/>
            <a:ext cx="6781800" cy="4648199"/>
          </a:xfrm>
        </p:spPr>
        <p:txBody>
          <a:bodyPr>
            <a:normAutofit fontScale="92500" lnSpcReduction="10000"/>
          </a:bodyPr>
          <a:lstStyle/>
          <a:p>
            <a:pPr>
              <a:lnSpc>
                <a:spcPct val="150000"/>
              </a:lnSpc>
              <a:buClr>
                <a:srgbClr val="92D050"/>
              </a:buClr>
              <a:buNone/>
            </a:pPr>
            <a:r>
              <a:rPr lang="en-US" sz="3400" dirty="0">
                <a:solidFill>
                  <a:srgbClr val="92D050"/>
                </a:solidFill>
                <a:latin typeface="Arial" pitchFamily="34" charset="0"/>
                <a:cs typeface="Arial" pitchFamily="34" charset="0"/>
              </a:rPr>
              <a:t>Ideal candidates</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Qualifying policyowners with unneeded </a:t>
            </a:r>
            <a:br>
              <a:rPr lang="en-US" sz="2800" dirty="0">
                <a:latin typeface="Arial" pitchFamily="34" charset="0"/>
                <a:cs typeface="Arial" pitchFamily="34" charset="0"/>
              </a:rPr>
            </a:br>
            <a:r>
              <a:rPr lang="en-US" sz="2800" dirty="0">
                <a:latin typeface="Arial" pitchFamily="34" charset="0"/>
                <a:cs typeface="Arial" pitchFamily="34" charset="0"/>
              </a:rPr>
              <a:t>or underperforming policies</a:t>
            </a:r>
          </a:p>
          <a:p>
            <a:pPr>
              <a:lnSpc>
                <a:spcPct val="150000"/>
              </a:lnSpc>
              <a:buClr>
                <a:srgbClr val="92D050"/>
              </a:buClr>
              <a:buNone/>
            </a:pPr>
            <a:r>
              <a:rPr lang="en-US" sz="3400" dirty="0">
                <a:solidFill>
                  <a:srgbClr val="92D050"/>
                </a:solidFill>
                <a:latin typeface="Arial" pitchFamily="34" charset="0"/>
                <a:cs typeface="Arial" pitchFamily="34" charset="0"/>
              </a:rPr>
              <a:t>Overview</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More than an exit strategy</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Efficient management of </a:t>
            </a:r>
            <a:br>
              <a:rPr lang="en-US" sz="2800" dirty="0">
                <a:latin typeface="Arial" pitchFamily="34" charset="0"/>
                <a:cs typeface="Arial" pitchFamily="34" charset="0"/>
              </a:rPr>
            </a:br>
            <a:r>
              <a:rPr lang="en-US" sz="2800" dirty="0">
                <a:latin typeface="Arial" pitchFamily="34" charset="0"/>
                <a:cs typeface="Arial" pitchFamily="34" charset="0"/>
              </a:rPr>
              <a:t>underperforming policies</a:t>
            </a:r>
          </a:p>
          <a:p>
            <a:pPr marL="0" indent="0">
              <a:lnSpc>
                <a:spcPct val="150000"/>
              </a:lnSpc>
              <a:buClr>
                <a:srgbClr val="92D050"/>
              </a:buClr>
              <a:buNone/>
            </a:pPr>
            <a:endParaRPr lang="en-US" sz="2800" dirty="0">
              <a:latin typeface="Arial" pitchFamily="34" charset="0"/>
              <a:cs typeface="Arial" pitchFamily="34" charset="0"/>
            </a:endParaRPr>
          </a:p>
        </p:txBody>
      </p:sp>
      <p:sp>
        <p:nvSpPr>
          <p:cNvPr id="4" name="Rectangle 3"/>
          <p:cNvSpPr/>
          <p:nvPr/>
        </p:nvSpPr>
        <p:spPr>
          <a:xfrm>
            <a:off x="5029200" y="6372920"/>
            <a:ext cx="33528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Life Settlements</a:t>
            </a:r>
          </a:p>
        </p:txBody>
      </p:sp>
      <p:sp>
        <p:nvSpPr>
          <p:cNvPr id="5" name="Content Placeholder 4"/>
          <p:cNvSpPr>
            <a:spLocks noGrp="1"/>
          </p:cNvSpPr>
          <p:nvPr>
            <p:ph idx="1"/>
          </p:nvPr>
        </p:nvSpPr>
        <p:spPr>
          <a:xfrm rot="5400000">
            <a:off x="990600" y="2730629"/>
            <a:ext cx="2133600" cy="762000"/>
          </a:xfrm>
        </p:spPr>
        <p:txBody>
          <a:bodyPr>
            <a:normAutofit fontScale="92500" lnSpcReduction="10000"/>
          </a:bodyPr>
          <a:lstStyle/>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p:txBody>
      </p:sp>
      <p:sp>
        <p:nvSpPr>
          <p:cNvPr id="8" name="TextBox 7"/>
          <p:cNvSpPr txBox="1"/>
          <p:nvPr/>
        </p:nvSpPr>
        <p:spPr>
          <a:xfrm>
            <a:off x="1752600" y="2121029"/>
            <a:ext cx="5105400" cy="646331"/>
          </a:xfrm>
          <a:prstGeom prst="rect">
            <a:avLst/>
          </a:prstGeom>
          <a:noFill/>
        </p:spPr>
        <p:txBody>
          <a:bodyPr wrap="square" rtlCol="0">
            <a:spAutoFit/>
          </a:bodyPr>
          <a:lstStyle/>
          <a:p>
            <a:r>
              <a:rPr lang="en-US" sz="1200" b="1" dirty="0">
                <a:solidFill>
                  <a:schemeClr val="tx1">
                    <a:lumMod val="65000"/>
                    <a:lumOff val="35000"/>
                  </a:schemeClr>
                </a:solidFill>
                <a:latin typeface="Arial" pitchFamily="34" charset="0"/>
                <a:cs typeface="Arial" pitchFamily="34" charset="0"/>
              </a:rPr>
              <a:t>INSURED</a:t>
            </a:r>
            <a:r>
              <a:rPr lang="en-US" sz="1200" b="1" dirty="0">
                <a:solidFill>
                  <a:schemeClr val="tx1">
                    <a:lumMod val="50000"/>
                    <a:lumOff val="50000"/>
                  </a:schemeClr>
                </a:solidFill>
                <a:latin typeface="Arial" pitchFamily="34" charset="0"/>
                <a:cs typeface="Arial" pitchFamily="34" charset="0"/>
              </a:rPr>
              <a:t>        </a:t>
            </a:r>
            <a:r>
              <a:rPr lang="en-US" sz="1200" b="1" dirty="0">
                <a:latin typeface="Arial" pitchFamily="34" charset="0"/>
                <a:cs typeface="Arial" pitchFamily="34" charset="0"/>
              </a:rPr>
              <a:t>Male age 79              </a:t>
            </a:r>
            <a:r>
              <a:rPr lang="en-US" sz="1200" b="1" dirty="0">
                <a:solidFill>
                  <a:schemeClr val="tx1">
                    <a:lumMod val="65000"/>
                    <a:lumOff val="35000"/>
                  </a:schemeClr>
                </a:solidFill>
                <a:latin typeface="Arial" pitchFamily="34" charset="0"/>
                <a:cs typeface="Arial" pitchFamily="34" charset="0"/>
              </a:rPr>
              <a:t>FACE AMOUNT        </a:t>
            </a:r>
            <a:r>
              <a:rPr lang="en-US" sz="1200" b="1" dirty="0">
                <a:latin typeface="Arial" pitchFamily="34" charset="0"/>
                <a:cs typeface="Arial" pitchFamily="34" charset="0"/>
              </a:rPr>
              <a:t>$1,500,000</a:t>
            </a:r>
          </a:p>
          <a:p>
            <a:endParaRPr lang="en-US" sz="1200" b="1" dirty="0">
              <a:latin typeface="Arial" pitchFamily="34" charset="0"/>
              <a:cs typeface="Arial" pitchFamily="34" charset="0"/>
            </a:endParaRPr>
          </a:p>
          <a:p>
            <a:r>
              <a:rPr lang="en-US" sz="1200" b="1" dirty="0">
                <a:solidFill>
                  <a:schemeClr val="tx1">
                    <a:lumMod val="65000"/>
                    <a:lumOff val="35000"/>
                  </a:schemeClr>
                </a:solidFill>
                <a:latin typeface="Arial" pitchFamily="34" charset="0"/>
                <a:cs typeface="Arial" pitchFamily="34" charset="0"/>
              </a:rPr>
              <a:t>POLICY </a:t>
            </a:r>
            <a:r>
              <a:rPr lang="en-US" sz="1200" b="1" dirty="0">
                <a:latin typeface="Arial" pitchFamily="34" charset="0"/>
                <a:cs typeface="Arial" pitchFamily="34" charset="0"/>
              </a:rPr>
              <a:t>          Universal Life           </a:t>
            </a:r>
            <a:r>
              <a:rPr lang="en-US" sz="1200" b="1" dirty="0">
                <a:solidFill>
                  <a:schemeClr val="tx1">
                    <a:lumMod val="65000"/>
                    <a:lumOff val="35000"/>
                  </a:schemeClr>
                </a:solidFill>
                <a:latin typeface="Arial" pitchFamily="34" charset="0"/>
                <a:cs typeface="Arial" pitchFamily="34" charset="0"/>
              </a:rPr>
              <a:t>CASH VALUE           </a:t>
            </a:r>
            <a:r>
              <a:rPr lang="en-US" sz="1200" b="1" dirty="0">
                <a:latin typeface="Arial" pitchFamily="34" charset="0"/>
                <a:cs typeface="Arial" pitchFamily="34" charset="0"/>
              </a:rPr>
              <a:t> $0</a:t>
            </a:r>
          </a:p>
        </p:txBody>
      </p:sp>
      <p:sp>
        <p:nvSpPr>
          <p:cNvPr id="9" name="TextBox 8"/>
          <p:cNvSpPr txBox="1"/>
          <p:nvPr/>
        </p:nvSpPr>
        <p:spPr>
          <a:xfrm>
            <a:off x="1752600" y="3035429"/>
            <a:ext cx="4627110" cy="584775"/>
          </a:xfrm>
          <a:prstGeom prst="rect">
            <a:avLst/>
          </a:prstGeom>
          <a:noFill/>
        </p:spPr>
        <p:txBody>
          <a:bodyPr wrap="square" rtlCol="0">
            <a:spAutoFit/>
          </a:bodyPr>
          <a:lstStyle/>
          <a:p>
            <a:r>
              <a:rPr lang="en-US" sz="1600" b="1" dirty="0">
                <a:solidFill>
                  <a:srgbClr val="92D050"/>
                </a:solidFill>
                <a:latin typeface="Arial" pitchFamily="34" charset="0"/>
                <a:cs typeface="Arial" pitchFamily="34" charset="0"/>
              </a:rPr>
              <a:t>Coventry First provided the policyowner</a:t>
            </a:r>
          </a:p>
          <a:p>
            <a:r>
              <a:rPr lang="en-US" sz="1600" b="1" dirty="0">
                <a:solidFill>
                  <a:srgbClr val="92D050"/>
                </a:solidFill>
                <a:latin typeface="Arial" pitchFamily="34" charset="0"/>
                <a:cs typeface="Arial" pitchFamily="34" charset="0"/>
              </a:rPr>
              <a:t>with $196,000.</a:t>
            </a:r>
          </a:p>
        </p:txBody>
      </p:sp>
      <p:sp>
        <p:nvSpPr>
          <p:cNvPr id="10" name="Rectangle 9"/>
          <p:cNvSpPr/>
          <p:nvPr/>
        </p:nvSpPr>
        <p:spPr>
          <a:xfrm>
            <a:off x="5029200" y="6372920"/>
            <a:ext cx="35052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cxnSp>
        <p:nvCxnSpPr>
          <p:cNvPr id="14" name="Straight Connector 13"/>
          <p:cNvCxnSpPr/>
          <p:nvPr/>
        </p:nvCxnSpPr>
        <p:spPr>
          <a:xfrm>
            <a:off x="1524000" y="2883029"/>
            <a:ext cx="5181600" cy="0"/>
          </a:xfrm>
          <a:prstGeom prst="line">
            <a:avLst/>
          </a:prstGeom>
          <a:ln>
            <a:solidFill>
              <a:schemeClr val="bg1">
                <a:lumMod val="65000"/>
              </a:schemeClr>
            </a:solidFill>
          </a:ln>
        </p:spPr>
        <p:style>
          <a:lnRef idx="1">
            <a:schemeClr val="accent4"/>
          </a:lnRef>
          <a:fillRef idx="0">
            <a:schemeClr val="accent4"/>
          </a:fillRef>
          <a:effectRef idx="0">
            <a:schemeClr val="accent4"/>
          </a:effectRef>
          <a:fontRef idx="minor">
            <a:schemeClr val="tx1"/>
          </a:fontRef>
        </p:style>
      </p:cxnSp>
      <p:cxnSp>
        <p:nvCxnSpPr>
          <p:cNvPr id="12" name="Straight Connector 11"/>
          <p:cNvCxnSpPr/>
          <p:nvPr/>
        </p:nvCxnSpPr>
        <p:spPr>
          <a:xfrm>
            <a:off x="1524000" y="2121029"/>
            <a:ext cx="0" cy="152400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066800" y="5786735"/>
            <a:ext cx="7010400" cy="461665"/>
          </a:xfrm>
          <a:prstGeom prst="rect">
            <a:avLst/>
          </a:prstGeom>
          <a:noFill/>
        </p:spPr>
        <p:txBody>
          <a:bodyPr wrap="square" lIns="91440" tIns="45720" rIns="91440" bIns="45720" rtlCol="0" anchor="t">
            <a:spAutoFit/>
          </a:bodyPr>
          <a:lstStyle/>
          <a:p>
            <a:r>
              <a:rPr lang="en-US" sz="800" dirty="0">
                <a:latin typeface="Arial"/>
                <a:cs typeface="Arial"/>
              </a:rPr>
              <a:t>This case example is only intended for insurance and financial planning professionals, and is not for consumers or owners of individual life  insurance policies. The details stated herein may be approximations and were reported to Coventry by the policyowner’s representative and are being presented by Coventry without independent verification by the policyowner.                                ©2024 Coventry First LLC. All Rights Reserved.   </a:t>
            </a:r>
            <a:endParaRPr lang="en-US" sz="800" dirty="0">
              <a:latin typeface="Arial" pitchFamily="34" charset="0"/>
              <a:cs typeface="Arial" pitchFamily="34" charset="0"/>
            </a:endParaRPr>
          </a:p>
        </p:txBody>
      </p:sp>
      <p:sp>
        <p:nvSpPr>
          <p:cNvPr id="15" name="TextBox 14"/>
          <p:cNvSpPr txBox="1"/>
          <p:nvPr/>
        </p:nvSpPr>
        <p:spPr>
          <a:xfrm>
            <a:off x="7315200" y="6032956"/>
            <a:ext cx="609600" cy="215444"/>
          </a:xfrm>
          <a:prstGeom prst="rect">
            <a:avLst/>
          </a:prstGeom>
          <a:noFill/>
        </p:spPr>
        <p:txBody>
          <a:bodyPr wrap="square" rtlCol="0">
            <a:spAutoFit/>
          </a:bodyPr>
          <a:lstStyle/>
          <a:p>
            <a:r>
              <a:rPr lang="en-US" sz="800" dirty="0">
                <a:latin typeface="Arial" pitchFamily="34" charset="0"/>
                <a:cs typeface="Arial" pitchFamily="34" charset="0"/>
              </a:rPr>
              <a:t>07.13 f</a:t>
            </a:r>
          </a:p>
        </p:txBody>
      </p:sp>
    </p:spTree>
    <p:extLst>
      <p:ext uri="{BB962C8B-B14F-4D97-AF65-F5344CB8AC3E}">
        <p14:creationId xmlns:p14="http://schemas.microsoft.com/office/powerpoint/2010/main" val="3677029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rgbClr val="92D050"/>
          </a:solidFill>
        </p:spPr>
        <p:txBody>
          <a:bodyPr lIns="1097280" tIns="274320" bIns="0"/>
          <a:lstStyle/>
          <a:p>
            <a:pPr algn="l"/>
            <a:r>
              <a:rPr lang="en-US" dirty="0">
                <a:solidFill>
                  <a:schemeClr val="bg1"/>
                </a:solidFill>
                <a:latin typeface="Gill Sans MT Pro Medium" pitchFamily="34" charset="0"/>
              </a:rPr>
              <a:t> </a:t>
            </a:r>
          </a:p>
        </p:txBody>
      </p:sp>
      <p:sp>
        <p:nvSpPr>
          <p:cNvPr id="5" name="Content Placeholder 4"/>
          <p:cNvSpPr>
            <a:spLocks noGrp="1"/>
          </p:cNvSpPr>
          <p:nvPr>
            <p:ph idx="1"/>
          </p:nvPr>
        </p:nvSpPr>
        <p:spPr>
          <a:xfrm>
            <a:off x="381000" y="228600"/>
            <a:ext cx="7848600" cy="1219201"/>
          </a:xfrm>
        </p:spPr>
        <p:txBody>
          <a:bodyPr>
            <a:normAutofit fontScale="25000" lnSpcReduction="20000"/>
          </a:bodyPr>
          <a:lstStyle/>
          <a:p>
            <a:pPr algn="ctr">
              <a:lnSpc>
                <a:spcPct val="150000"/>
              </a:lnSpc>
              <a:buClr>
                <a:srgbClr val="92D050"/>
              </a:buClr>
              <a:buFont typeface="Wingdings" pitchFamily="2" charset="2"/>
              <a:buChar char="§"/>
            </a:pPr>
            <a:r>
              <a:rPr lang="en-US" sz="38400" b="1" spc="-300" dirty="0">
                <a:solidFill>
                  <a:schemeClr val="tx1">
                    <a:lumMod val="65000"/>
                    <a:lumOff val="35000"/>
                  </a:schemeClr>
                </a:solidFill>
                <a:latin typeface="Arial" pitchFamily="34" charset="0"/>
                <a:cs typeface="Arial" pitchFamily="34" charset="0"/>
              </a:rPr>
              <a:t>DISCOVER</a:t>
            </a:r>
          </a:p>
          <a:p>
            <a:pPr algn="ctr">
              <a:lnSpc>
                <a:spcPct val="150000"/>
              </a:lnSpc>
              <a:buClr>
                <a:srgbClr val="92D050"/>
              </a:buClr>
              <a:buFont typeface="Wingdings" pitchFamily="2" charset="2"/>
              <a:buChar char="§"/>
            </a:pPr>
            <a:endParaRPr lang="en-US" sz="3400" dirty="0">
              <a:latin typeface="Gill Sans MT Pro Light" pitchFamily="34" charset="0"/>
            </a:endParaRPr>
          </a:p>
        </p:txBody>
      </p:sp>
      <p:sp>
        <p:nvSpPr>
          <p:cNvPr id="4" name="TextBox 3"/>
          <p:cNvSpPr txBox="1"/>
          <p:nvPr/>
        </p:nvSpPr>
        <p:spPr>
          <a:xfrm>
            <a:off x="685800" y="1219200"/>
            <a:ext cx="7924800" cy="2785378"/>
          </a:xfrm>
          <a:prstGeom prst="rect">
            <a:avLst/>
          </a:prstGeom>
          <a:noFill/>
        </p:spPr>
        <p:txBody>
          <a:bodyPr wrap="square" rtlCol="0">
            <a:spAutoFit/>
          </a:bodyPr>
          <a:lstStyle/>
          <a:p>
            <a:pPr algn="ctr"/>
            <a:r>
              <a:rPr lang="en-US" sz="17500" b="1" spc="-300" dirty="0">
                <a:solidFill>
                  <a:schemeClr val="bg1"/>
                </a:solidFill>
                <a:latin typeface="Arial" pitchFamily="34" charset="0"/>
                <a:cs typeface="Arial" pitchFamily="34" charset="0"/>
              </a:rPr>
              <a:t>TERM</a:t>
            </a:r>
          </a:p>
        </p:txBody>
      </p:sp>
      <p:sp>
        <p:nvSpPr>
          <p:cNvPr id="6" name="TextBox 5"/>
          <p:cNvSpPr txBox="1"/>
          <p:nvPr/>
        </p:nvSpPr>
        <p:spPr>
          <a:xfrm>
            <a:off x="838200" y="3429000"/>
            <a:ext cx="7696200" cy="1107996"/>
          </a:xfrm>
          <a:prstGeom prst="rect">
            <a:avLst/>
          </a:prstGeom>
          <a:noFill/>
        </p:spPr>
        <p:txBody>
          <a:bodyPr wrap="square" rtlCol="0">
            <a:spAutoFit/>
          </a:bodyPr>
          <a:lstStyle/>
          <a:p>
            <a:pPr algn="ctr"/>
            <a:r>
              <a:rPr lang="en-US" sz="6600" b="1" dirty="0">
                <a:solidFill>
                  <a:schemeClr val="bg1"/>
                </a:solidFill>
                <a:latin typeface="Arial" pitchFamily="34" charset="0"/>
                <a:cs typeface="Arial" pitchFamily="34" charset="0"/>
              </a:rPr>
              <a:t>SETTLEMENTS</a:t>
            </a:r>
          </a:p>
        </p:txBody>
      </p:sp>
      <p:sp>
        <p:nvSpPr>
          <p:cNvPr id="7" name="TextBox 6"/>
          <p:cNvSpPr txBox="1"/>
          <p:nvPr/>
        </p:nvSpPr>
        <p:spPr>
          <a:xfrm>
            <a:off x="5029200" y="6372920"/>
            <a:ext cx="3124200" cy="256480"/>
          </a:xfrm>
          <a:prstGeom prst="rect">
            <a:avLst/>
          </a:prstGeom>
          <a:noFill/>
        </p:spPr>
        <p:txBody>
          <a:bodyPr wrap="square" rtlCol="0">
            <a:spAutoFit/>
          </a:bodyPr>
          <a:lstStyle/>
          <a:p>
            <a:r>
              <a:rPr lang="en-US" sz="1600" baseline="30000" dirty="0">
                <a:solidFill>
                  <a:schemeClr val="bg1"/>
                </a:solidFill>
                <a:latin typeface="Arial" pitchFamily="34" charset="0"/>
                <a:cs typeface="Arial" pitchFamily="34" charset="0"/>
              </a:rPr>
              <a:t>Not for distribution, copying or unauthorized use.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Term Settlements</a:t>
            </a:r>
          </a:p>
        </p:txBody>
      </p:sp>
      <p:sp>
        <p:nvSpPr>
          <p:cNvPr id="5" name="Content Placeholder 4"/>
          <p:cNvSpPr>
            <a:spLocks noGrp="1"/>
          </p:cNvSpPr>
          <p:nvPr>
            <p:ph idx="1"/>
          </p:nvPr>
        </p:nvSpPr>
        <p:spPr>
          <a:xfrm>
            <a:off x="990600" y="1447801"/>
            <a:ext cx="7772400" cy="4648199"/>
          </a:xfrm>
        </p:spPr>
        <p:txBody>
          <a:bodyPr>
            <a:normAutofit/>
          </a:bodyPr>
          <a:lstStyle/>
          <a:p>
            <a:pPr>
              <a:lnSpc>
                <a:spcPct val="150000"/>
              </a:lnSpc>
              <a:buClr>
                <a:srgbClr val="92D050"/>
              </a:buClr>
              <a:buNone/>
            </a:pPr>
            <a:r>
              <a:rPr lang="en-US" sz="3400" dirty="0">
                <a:solidFill>
                  <a:srgbClr val="92D050"/>
                </a:solidFill>
                <a:latin typeface="Arial" pitchFamily="34" charset="0"/>
                <a:cs typeface="Arial" pitchFamily="34" charset="0"/>
              </a:rPr>
              <a:t>Overview</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Eliminate ongoing premiums</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Recover prior premium outlay</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Bridge to permanent coverage</a:t>
            </a:r>
          </a:p>
        </p:txBody>
      </p:sp>
      <p:sp>
        <p:nvSpPr>
          <p:cNvPr id="4" name="Rectangle 3"/>
          <p:cNvSpPr/>
          <p:nvPr/>
        </p:nvSpPr>
        <p:spPr>
          <a:xfrm>
            <a:off x="5029200" y="6372920"/>
            <a:ext cx="35052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Life Settlements</a:t>
            </a:r>
          </a:p>
        </p:txBody>
      </p:sp>
      <p:sp>
        <p:nvSpPr>
          <p:cNvPr id="5" name="Content Placeholder 4"/>
          <p:cNvSpPr>
            <a:spLocks noGrp="1"/>
          </p:cNvSpPr>
          <p:nvPr>
            <p:ph idx="1"/>
          </p:nvPr>
        </p:nvSpPr>
        <p:spPr>
          <a:xfrm rot="5400000">
            <a:off x="723900" y="3009900"/>
            <a:ext cx="2667000" cy="762000"/>
          </a:xfrm>
        </p:spPr>
        <p:txBody>
          <a:bodyPr>
            <a:normAutofit fontScale="92500" lnSpcReduction="10000"/>
          </a:bodyPr>
          <a:lstStyle/>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p:txBody>
      </p:sp>
      <p:sp>
        <p:nvSpPr>
          <p:cNvPr id="8" name="TextBox 7"/>
          <p:cNvSpPr txBox="1"/>
          <p:nvPr/>
        </p:nvSpPr>
        <p:spPr>
          <a:xfrm>
            <a:off x="1905000" y="2059379"/>
            <a:ext cx="5105400" cy="646331"/>
          </a:xfrm>
          <a:prstGeom prst="rect">
            <a:avLst/>
          </a:prstGeom>
          <a:noFill/>
        </p:spPr>
        <p:txBody>
          <a:bodyPr wrap="square" rtlCol="0">
            <a:spAutoFit/>
          </a:bodyPr>
          <a:lstStyle/>
          <a:p>
            <a:r>
              <a:rPr lang="en-US" sz="1200" b="1" dirty="0">
                <a:solidFill>
                  <a:schemeClr val="tx1">
                    <a:lumMod val="65000"/>
                    <a:lumOff val="35000"/>
                  </a:schemeClr>
                </a:solidFill>
                <a:latin typeface="Arial" pitchFamily="34" charset="0"/>
                <a:cs typeface="Arial" pitchFamily="34" charset="0"/>
              </a:rPr>
              <a:t>INSURED</a:t>
            </a:r>
            <a:r>
              <a:rPr lang="en-US" sz="1200" b="1" dirty="0">
                <a:solidFill>
                  <a:schemeClr val="tx1">
                    <a:lumMod val="50000"/>
                    <a:lumOff val="50000"/>
                  </a:schemeClr>
                </a:solidFill>
                <a:latin typeface="Arial" pitchFamily="34" charset="0"/>
                <a:cs typeface="Arial" pitchFamily="34" charset="0"/>
              </a:rPr>
              <a:t>        </a:t>
            </a:r>
            <a:r>
              <a:rPr lang="en-US" sz="1200" b="1" dirty="0">
                <a:latin typeface="Arial" pitchFamily="34" charset="0"/>
                <a:cs typeface="Arial" pitchFamily="34" charset="0"/>
              </a:rPr>
              <a:t>Male age 69             </a:t>
            </a:r>
            <a:r>
              <a:rPr lang="en-US" sz="1200" b="1" dirty="0">
                <a:solidFill>
                  <a:schemeClr val="tx1">
                    <a:lumMod val="65000"/>
                    <a:lumOff val="35000"/>
                  </a:schemeClr>
                </a:solidFill>
                <a:latin typeface="Arial" pitchFamily="34" charset="0"/>
                <a:cs typeface="Arial" pitchFamily="34" charset="0"/>
              </a:rPr>
              <a:t>FACE AMOUNT        </a:t>
            </a:r>
            <a:r>
              <a:rPr lang="en-US" sz="1200" b="1" dirty="0">
                <a:latin typeface="Arial" pitchFamily="34" charset="0"/>
                <a:cs typeface="Arial" pitchFamily="34" charset="0"/>
              </a:rPr>
              <a:t>$4,000,000</a:t>
            </a:r>
          </a:p>
          <a:p>
            <a:endParaRPr lang="en-US" sz="1200" b="1" dirty="0">
              <a:latin typeface="Arial" pitchFamily="34" charset="0"/>
              <a:cs typeface="Arial" pitchFamily="34" charset="0"/>
            </a:endParaRPr>
          </a:p>
          <a:p>
            <a:r>
              <a:rPr lang="en-US" sz="1200" b="1" dirty="0">
                <a:solidFill>
                  <a:schemeClr val="tx1">
                    <a:lumMod val="65000"/>
                    <a:lumOff val="35000"/>
                  </a:schemeClr>
                </a:solidFill>
                <a:latin typeface="Arial" pitchFamily="34" charset="0"/>
                <a:cs typeface="Arial" pitchFamily="34" charset="0"/>
              </a:rPr>
              <a:t>POLICY </a:t>
            </a:r>
            <a:r>
              <a:rPr lang="en-US" sz="1200" b="1" dirty="0">
                <a:latin typeface="Arial" pitchFamily="34" charset="0"/>
                <a:cs typeface="Arial" pitchFamily="34" charset="0"/>
              </a:rPr>
              <a:t>          Term                         </a:t>
            </a:r>
            <a:r>
              <a:rPr lang="en-US" sz="1200" b="1" dirty="0">
                <a:solidFill>
                  <a:schemeClr val="tx1">
                    <a:lumMod val="65000"/>
                    <a:lumOff val="35000"/>
                  </a:schemeClr>
                </a:solidFill>
                <a:latin typeface="Arial" pitchFamily="34" charset="0"/>
                <a:cs typeface="Arial" pitchFamily="34" charset="0"/>
              </a:rPr>
              <a:t>CASH VALUE           </a:t>
            </a:r>
            <a:r>
              <a:rPr lang="en-US" sz="1200" b="1" dirty="0">
                <a:latin typeface="Arial" pitchFamily="34" charset="0"/>
                <a:cs typeface="Arial" pitchFamily="34" charset="0"/>
              </a:rPr>
              <a:t> $0</a:t>
            </a:r>
          </a:p>
        </p:txBody>
      </p:sp>
      <p:sp>
        <p:nvSpPr>
          <p:cNvPr id="9" name="TextBox 8"/>
          <p:cNvSpPr txBox="1"/>
          <p:nvPr/>
        </p:nvSpPr>
        <p:spPr>
          <a:xfrm>
            <a:off x="1905000" y="2973779"/>
            <a:ext cx="5029200" cy="1077218"/>
          </a:xfrm>
          <a:prstGeom prst="rect">
            <a:avLst/>
          </a:prstGeom>
          <a:noFill/>
        </p:spPr>
        <p:txBody>
          <a:bodyPr wrap="square" rtlCol="0">
            <a:spAutoFit/>
          </a:bodyPr>
          <a:lstStyle/>
          <a:p>
            <a:r>
              <a:rPr lang="en-US" sz="1600" b="1" dirty="0">
                <a:solidFill>
                  <a:srgbClr val="92D050"/>
                </a:solidFill>
                <a:latin typeface="Arial" pitchFamily="34" charset="0"/>
                <a:cs typeface="Arial" pitchFamily="34" charset="0"/>
              </a:rPr>
              <a:t>With the 20-year term coming to an end, the trustee was planning to let the policy lapse.  Coventry paid $285,000 for a policy with zero cash value.</a:t>
            </a:r>
          </a:p>
        </p:txBody>
      </p:sp>
      <p:sp>
        <p:nvSpPr>
          <p:cNvPr id="10" name="Rectangle 9"/>
          <p:cNvSpPr/>
          <p:nvPr/>
        </p:nvSpPr>
        <p:spPr>
          <a:xfrm>
            <a:off x="5029200" y="6372920"/>
            <a:ext cx="3429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cxnSp>
        <p:nvCxnSpPr>
          <p:cNvPr id="12" name="Straight Connector 11"/>
          <p:cNvCxnSpPr/>
          <p:nvPr/>
        </p:nvCxnSpPr>
        <p:spPr>
          <a:xfrm>
            <a:off x="1676400" y="2059379"/>
            <a:ext cx="0" cy="175260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76400" y="2821379"/>
            <a:ext cx="51816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066800" y="5791200"/>
            <a:ext cx="7086600" cy="461665"/>
          </a:xfrm>
          <a:prstGeom prst="rect">
            <a:avLst/>
          </a:prstGeom>
          <a:noFill/>
        </p:spPr>
        <p:txBody>
          <a:bodyPr wrap="square" lIns="91440" tIns="45720" rIns="91440" bIns="45720" rtlCol="0" anchor="t">
            <a:spAutoFit/>
          </a:bodyPr>
          <a:lstStyle/>
          <a:p>
            <a:r>
              <a:rPr lang="en-US" sz="800" dirty="0">
                <a:latin typeface="Arial"/>
                <a:cs typeface="Arial"/>
              </a:rPr>
              <a:t>This case example is only intended for insurance and financial planning professionals, and is not for consumers or owners of individual life insurance policies. The details stated herein may be approximations and were reported to Coventry by the policyowner’s representative and are being presented by Coventry without independent verification by the policyowner.                                ©2024 Coventry First LLC. All Rights Reserved.   </a:t>
            </a:r>
            <a:endParaRPr lang="en-US" sz="800" dirty="0">
              <a:latin typeface="Arial" pitchFamily="34" charset="0"/>
              <a:cs typeface="Arial" pitchFamily="34" charset="0"/>
            </a:endParaRPr>
          </a:p>
        </p:txBody>
      </p:sp>
      <p:sp>
        <p:nvSpPr>
          <p:cNvPr id="13" name="TextBox 12"/>
          <p:cNvSpPr txBox="1"/>
          <p:nvPr/>
        </p:nvSpPr>
        <p:spPr>
          <a:xfrm>
            <a:off x="7543800" y="6019800"/>
            <a:ext cx="609600" cy="215444"/>
          </a:xfrm>
          <a:prstGeom prst="rect">
            <a:avLst/>
          </a:prstGeom>
          <a:noFill/>
        </p:spPr>
        <p:txBody>
          <a:bodyPr wrap="square" rtlCol="0">
            <a:spAutoFit/>
          </a:bodyPr>
          <a:lstStyle/>
          <a:p>
            <a:r>
              <a:rPr lang="en-US" sz="800" dirty="0">
                <a:latin typeface="Arial" pitchFamily="34" charset="0"/>
                <a:cs typeface="Arial" pitchFamily="34" charset="0"/>
              </a:rPr>
              <a:t>7.13 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xmlns="" id="{0C27F36C-AAC2-6999-7C56-0F9A030E931D}"/>
              </a:ext>
            </a:extLst>
          </p:cNvPr>
          <p:cNvSpPr/>
          <p:nvPr/>
        </p:nvSpPr>
        <p:spPr>
          <a:xfrm>
            <a:off x="0" y="0"/>
            <a:ext cx="9144000" cy="6858000"/>
          </a:xfrm>
          <a:prstGeom prst="rect">
            <a:avLst/>
          </a:prstGeom>
          <a:solidFill>
            <a:srgbClr val="8DC63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Content Placeholder 4"/>
          <p:cNvSpPr>
            <a:spLocks noGrp="1"/>
          </p:cNvSpPr>
          <p:nvPr>
            <p:ph idx="1"/>
          </p:nvPr>
        </p:nvSpPr>
        <p:spPr>
          <a:xfrm>
            <a:off x="152400" y="0"/>
            <a:ext cx="8153400" cy="2514600"/>
          </a:xfrm>
        </p:spPr>
        <p:txBody>
          <a:bodyPr>
            <a:normAutofit fontScale="25000" lnSpcReduction="20000"/>
          </a:bodyPr>
          <a:lstStyle/>
          <a:p>
            <a:pPr algn="ctr">
              <a:lnSpc>
                <a:spcPct val="150000"/>
              </a:lnSpc>
              <a:buClr>
                <a:srgbClr val="92D050"/>
              </a:buClr>
              <a:buFont typeface="Wingdings" pitchFamily="2" charset="2"/>
              <a:buChar char="§"/>
            </a:pPr>
            <a:r>
              <a:rPr lang="en-US" sz="60000" b="1" spc="-500" dirty="0">
                <a:solidFill>
                  <a:schemeClr val="bg1"/>
                </a:solidFill>
                <a:latin typeface="Arial" pitchFamily="34" charset="0"/>
                <a:cs typeface="Arial" pitchFamily="34" charset="0"/>
              </a:rPr>
              <a:t>DON</a:t>
            </a:r>
            <a:r>
              <a:rPr lang="en-US" sz="60000" b="1" spc="-300" dirty="0">
                <a:solidFill>
                  <a:schemeClr val="bg1"/>
                </a:solidFill>
                <a:latin typeface="Arial" pitchFamily="34" charset="0"/>
                <a:cs typeface="Arial" pitchFamily="34" charset="0"/>
              </a:rPr>
              <a:t>’T</a:t>
            </a:r>
          </a:p>
          <a:p>
            <a:pPr algn="ctr">
              <a:lnSpc>
                <a:spcPct val="150000"/>
              </a:lnSpc>
              <a:buClr>
                <a:srgbClr val="92D050"/>
              </a:buClr>
              <a:buFont typeface="Wingdings" pitchFamily="2" charset="2"/>
              <a:buChar char="§"/>
            </a:pPr>
            <a:endParaRPr lang="en-US" sz="3400" spc="-500" dirty="0">
              <a:latin typeface="Gill Sans MT Pro Light" pitchFamily="34" charset="0"/>
            </a:endParaRPr>
          </a:p>
        </p:txBody>
      </p:sp>
      <p:sp>
        <p:nvSpPr>
          <p:cNvPr id="4" name="TextBox 3"/>
          <p:cNvSpPr txBox="1"/>
          <p:nvPr/>
        </p:nvSpPr>
        <p:spPr>
          <a:xfrm>
            <a:off x="685800" y="2286000"/>
            <a:ext cx="7924800" cy="1200329"/>
          </a:xfrm>
          <a:prstGeom prst="rect">
            <a:avLst/>
          </a:prstGeom>
          <a:noFill/>
        </p:spPr>
        <p:txBody>
          <a:bodyPr wrap="square" rtlCol="0">
            <a:spAutoFit/>
          </a:bodyPr>
          <a:lstStyle/>
          <a:p>
            <a:pPr algn="ctr"/>
            <a:r>
              <a:rPr lang="en-US" sz="7200" b="1" spc="-300" dirty="0">
                <a:solidFill>
                  <a:schemeClr val="bg1"/>
                </a:solidFill>
                <a:latin typeface="Arial" pitchFamily="34" charset="0"/>
                <a:cs typeface="Arial" pitchFamily="34" charset="0"/>
              </a:rPr>
              <a:t>SURRENDER</a:t>
            </a:r>
          </a:p>
        </p:txBody>
      </p:sp>
      <p:sp>
        <p:nvSpPr>
          <p:cNvPr id="7" name="TextBox 6"/>
          <p:cNvSpPr txBox="1"/>
          <p:nvPr/>
        </p:nvSpPr>
        <p:spPr>
          <a:xfrm>
            <a:off x="1485900" y="3585309"/>
            <a:ext cx="6324600" cy="1815882"/>
          </a:xfrm>
          <a:prstGeom prst="rect">
            <a:avLst/>
          </a:prstGeom>
          <a:noFill/>
        </p:spPr>
        <p:txBody>
          <a:bodyPr wrap="square" rtlCol="0">
            <a:spAutoFit/>
          </a:bodyPr>
          <a:lstStyle/>
          <a:p>
            <a:pPr algn="ctr"/>
            <a:r>
              <a:rPr lang="en-US" sz="2800" i="1" dirty="0">
                <a:solidFill>
                  <a:schemeClr val="tx1">
                    <a:lumMod val="65000"/>
                    <a:lumOff val="35000"/>
                  </a:schemeClr>
                </a:solidFill>
                <a:latin typeface="Arial" pitchFamily="34" charset="0"/>
                <a:cs typeface="Arial" pitchFamily="34" charset="0"/>
              </a:rPr>
              <a:t>Retained death benefit transactions help your clients keep </a:t>
            </a:r>
          </a:p>
          <a:p>
            <a:pPr algn="ctr"/>
            <a:r>
              <a:rPr lang="en-US" sz="2800" i="1" dirty="0">
                <a:solidFill>
                  <a:schemeClr val="tx1">
                    <a:lumMod val="65000"/>
                    <a:lumOff val="35000"/>
                  </a:schemeClr>
                </a:solidFill>
                <a:latin typeface="Arial" pitchFamily="34" charset="0"/>
                <a:cs typeface="Arial" pitchFamily="34" charset="0"/>
              </a:rPr>
              <a:t>a portion of their insurance with</a:t>
            </a:r>
          </a:p>
          <a:p>
            <a:pPr algn="ctr"/>
            <a:r>
              <a:rPr lang="en-US" sz="2800" i="1" dirty="0">
                <a:solidFill>
                  <a:schemeClr val="tx1">
                    <a:lumMod val="65000"/>
                    <a:lumOff val="35000"/>
                  </a:schemeClr>
                </a:solidFill>
                <a:latin typeface="Arial" pitchFamily="34" charset="0"/>
                <a:cs typeface="Arial" pitchFamily="34" charset="0"/>
              </a:rPr>
              <a:t>no future premiums</a:t>
            </a:r>
            <a:r>
              <a:rPr lang="en-US" sz="2800" dirty="0">
                <a:solidFill>
                  <a:schemeClr val="tx1">
                    <a:lumMod val="65000"/>
                    <a:lumOff val="35000"/>
                  </a:schemeClr>
                </a:solidFill>
                <a:latin typeface="Arial" pitchFamily="34" charset="0"/>
                <a:cs typeface="Arial" pitchFamily="34" charset="0"/>
              </a:rPr>
              <a:t>.</a:t>
            </a:r>
          </a:p>
        </p:txBody>
      </p:sp>
      <p:sp>
        <p:nvSpPr>
          <p:cNvPr id="6" name="TextBox 5"/>
          <p:cNvSpPr txBox="1"/>
          <p:nvPr/>
        </p:nvSpPr>
        <p:spPr>
          <a:xfrm>
            <a:off x="5029200" y="6372920"/>
            <a:ext cx="3581400" cy="256480"/>
          </a:xfrm>
          <a:prstGeom prst="rect">
            <a:avLst/>
          </a:prstGeom>
          <a:noFill/>
        </p:spPr>
        <p:txBody>
          <a:bodyPr wrap="square" rtlCol="0">
            <a:spAutoFit/>
          </a:bodyPr>
          <a:lstStyle/>
          <a:p>
            <a:r>
              <a:rPr lang="en-US" sz="1600" baseline="30000" dirty="0">
                <a:solidFill>
                  <a:schemeClr val="bg1"/>
                </a:solidFill>
                <a:latin typeface="Arial" pitchFamily="34" charset="0"/>
                <a:cs typeface="Arial" pitchFamily="34" charset="0"/>
              </a:rPr>
              <a:t>Not for distribution, copying or unauthorized use.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The Benefits of Life Settlement</a:t>
            </a:r>
          </a:p>
        </p:txBody>
      </p:sp>
      <p:sp>
        <p:nvSpPr>
          <p:cNvPr id="3" name="Content Placeholder 2"/>
          <p:cNvSpPr>
            <a:spLocks noGrp="1"/>
          </p:cNvSpPr>
          <p:nvPr>
            <p:ph idx="1"/>
          </p:nvPr>
        </p:nvSpPr>
        <p:spPr>
          <a:xfrm>
            <a:off x="990600" y="1524000"/>
            <a:ext cx="7772400" cy="4525963"/>
          </a:xfrm>
        </p:spPr>
        <p:txBody>
          <a:bodyPr>
            <a:normAutofit fontScale="85000" lnSpcReduction="10000"/>
          </a:bodyPr>
          <a:lstStyle/>
          <a:p>
            <a:pPr marL="171450" indent="-171450" defTabSz="685800">
              <a:spcBef>
                <a:spcPts val="750"/>
              </a:spcBef>
              <a:spcAft>
                <a:spcPts val="675"/>
              </a:spcAft>
              <a:buClr>
                <a:srgbClr val="92D050"/>
              </a:buClr>
              <a:buFont typeface="Wingdings" pitchFamily="2" charset="2"/>
              <a:buChar char="§"/>
              <a:defRPr/>
            </a:pPr>
            <a:r>
              <a:rPr lang="en-US" sz="2400" dirty="0">
                <a:solidFill>
                  <a:prstClr val="black"/>
                </a:solidFill>
                <a:latin typeface="Arial" panose="020B0604020202020204" pitchFamily="34" charset="0"/>
                <a:cs typeface="Arial" panose="020B0604020202020204" pitchFamily="34" charset="0"/>
              </a:rPr>
              <a:t>Life insurance provides financial solutions to meet various needs of businesses and families. Over time, however, needs change. Policies may fail to meet expectations or may no longer be needed.</a:t>
            </a:r>
          </a:p>
          <a:p>
            <a:pPr marL="171450" indent="-171450" defTabSz="685800">
              <a:spcBef>
                <a:spcPts val="750"/>
              </a:spcBef>
              <a:spcAft>
                <a:spcPts val="675"/>
              </a:spcAft>
              <a:buClr>
                <a:srgbClr val="92D050"/>
              </a:buClr>
              <a:buFont typeface="Wingdings" pitchFamily="2" charset="2"/>
              <a:buChar char="§"/>
              <a:defRPr/>
            </a:pPr>
            <a:r>
              <a:rPr lang="en-US" sz="2400" dirty="0">
                <a:solidFill>
                  <a:prstClr val="black"/>
                </a:solidFill>
                <a:latin typeface="Arial" panose="020B0604020202020204" pitchFamily="34" charset="0"/>
                <a:cs typeface="Arial" panose="020B0604020202020204" pitchFamily="34" charset="0"/>
              </a:rPr>
              <a:t>A life settlement offers policyowners the opportunity to sell their policy for significantly more than the cash value offered by the insurance carrier.  </a:t>
            </a:r>
          </a:p>
          <a:p>
            <a:pPr marL="171450" indent="-171450" defTabSz="685800">
              <a:spcBef>
                <a:spcPts val="750"/>
              </a:spcBef>
              <a:spcAft>
                <a:spcPts val="675"/>
              </a:spcAft>
              <a:buClr>
                <a:srgbClr val="92D050"/>
              </a:buClr>
              <a:buFont typeface="Wingdings" pitchFamily="2" charset="2"/>
              <a:buChar char="§"/>
              <a:defRPr/>
            </a:pPr>
            <a:r>
              <a:rPr lang="en-US" sz="2400" dirty="0">
                <a:solidFill>
                  <a:prstClr val="black"/>
                </a:solidFill>
                <a:latin typeface="Arial" panose="020B0604020202020204" pitchFamily="34" charset="0"/>
                <a:cs typeface="Arial" panose="020B0604020202020204" pitchFamily="34" charset="0"/>
              </a:rPr>
              <a:t>A life settlement is the sale of an existing life insurance policy for more than the policy’s cash value but less than the death benefit.  </a:t>
            </a:r>
          </a:p>
          <a:p>
            <a:pPr marL="171450" indent="-171450" defTabSz="685800">
              <a:spcBef>
                <a:spcPts val="750"/>
              </a:spcBef>
              <a:spcAft>
                <a:spcPts val="675"/>
              </a:spcAft>
              <a:buClr>
                <a:srgbClr val="92D050"/>
              </a:buClr>
              <a:buFont typeface="Wingdings" pitchFamily="2" charset="2"/>
              <a:buChar char="§"/>
              <a:defRPr/>
            </a:pPr>
            <a:r>
              <a:rPr lang="en-US" sz="2400" dirty="0">
                <a:solidFill>
                  <a:prstClr val="black"/>
                </a:solidFill>
                <a:latin typeface="Arial" panose="020B0604020202020204" pitchFamily="34" charset="0"/>
                <a:cs typeface="Arial" panose="020B0604020202020204" pitchFamily="34" charset="0"/>
              </a:rPr>
              <a:t>The purchaser assumes ongoing premium payments and receives the death benefit upon the death of the insured. In many cases, policyowners can choose to retain a portion of the policy’s death benefit in lieu of, or in addition to, a cash payment.</a:t>
            </a:r>
          </a:p>
        </p:txBody>
      </p:sp>
      <p:sp>
        <p:nvSpPr>
          <p:cNvPr id="4" name="Rectangle 3"/>
          <p:cNvSpPr/>
          <p:nvPr/>
        </p:nvSpPr>
        <p:spPr>
          <a:xfrm>
            <a:off x="5029200" y="6372920"/>
            <a:ext cx="3810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extLst>
      <p:ext uri="{BB962C8B-B14F-4D97-AF65-F5344CB8AC3E}">
        <p14:creationId xmlns:p14="http://schemas.microsoft.com/office/powerpoint/2010/main" val="3817486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Retained Death Benefit</a:t>
            </a:r>
          </a:p>
        </p:txBody>
      </p:sp>
      <p:sp>
        <p:nvSpPr>
          <p:cNvPr id="5" name="Content Placeholder 4"/>
          <p:cNvSpPr>
            <a:spLocks noGrp="1"/>
          </p:cNvSpPr>
          <p:nvPr>
            <p:ph idx="1"/>
          </p:nvPr>
        </p:nvSpPr>
        <p:spPr>
          <a:xfrm>
            <a:off x="990600" y="1600200"/>
            <a:ext cx="7772400" cy="4648199"/>
          </a:xfrm>
        </p:spPr>
        <p:txBody>
          <a:bodyPr>
            <a:normAutofit/>
          </a:bodyPr>
          <a:lstStyle/>
          <a:p>
            <a:pPr>
              <a:lnSpc>
                <a:spcPct val="150000"/>
              </a:lnSpc>
              <a:buClr>
                <a:srgbClr val="92D050"/>
              </a:buClr>
              <a:buNone/>
            </a:pPr>
            <a:r>
              <a:rPr lang="en-US" sz="3400" dirty="0">
                <a:solidFill>
                  <a:srgbClr val="92D050"/>
                </a:solidFill>
                <a:latin typeface="Arial" pitchFamily="34" charset="0"/>
                <a:cs typeface="Arial" pitchFamily="34" charset="0"/>
              </a:rPr>
              <a:t>Overview</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Maintain a portion of insurance with no </a:t>
            </a:r>
            <a:br>
              <a:rPr lang="en-US" sz="2800" dirty="0">
                <a:latin typeface="Arial" pitchFamily="34" charset="0"/>
                <a:cs typeface="Arial" pitchFamily="34" charset="0"/>
              </a:rPr>
            </a:br>
            <a:r>
              <a:rPr lang="en-US" sz="2800" dirty="0">
                <a:latin typeface="Arial" pitchFamily="34" charset="0"/>
                <a:cs typeface="Arial" pitchFamily="34" charset="0"/>
              </a:rPr>
              <a:t>future premium payments</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Compliment to replacement of coverage</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Redeployment of capital</a:t>
            </a:r>
          </a:p>
        </p:txBody>
      </p:sp>
      <p:sp>
        <p:nvSpPr>
          <p:cNvPr id="4" name="Rectangle 3"/>
          <p:cNvSpPr/>
          <p:nvPr/>
        </p:nvSpPr>
        <p:spPr>
          <a:xfrm>
            <a:off x="5029200" y="6372920"/>
            <a:ext cx="33528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Retained Death Benefit</a:t>
            </a:r>
          </a:p>
        </p:txBody>
      </p:sp>
      <p:sp>
        <p:nvSpPr>
          <p:cNvPr id="5" name="Content Placeholder 4"/>
          <p:cNvSpPr>
            <a:spLocks noGrp="1"/>
          </p:cNvSpPr>
          <p:nvPr>
            <p:ph idx="1"/>
          </p:nvPr>
        </p:nvSpPr>
        <p:spPr>
          <a:xfrm rot="5400000">
            <a:off x="419100" y="3009900"/>
            <a:ext cx="2971800" cy="1066800"/>
          </a:xfrm>
        </p:spPr>
        <p:txBody>
          <a:bodyPr>
            <a:normAutofit/>
          </a:bodyPr>
          <a:lstStyle/>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p:txBody>
      </p:sp>
      <p:sp>
        <p:nvSpPr>
          <p:cNvPr id="8" name="TextBox 7"/>
          <p:cNvSpPr txBox="1"/>
          <p:nvPr/>
        </p:nvSpPr>
        <p:spPr>
          <a:xfrm>
            <a:off x="1676400" y="2133600"/>
            <a:ext cx="5791200" cy="646331"/>
          </a:xfrm>
          <a:prstGeom prst="rect">
            <a:avLst/>
          </a:prstGeom>
          <a:noFill/>
        </p:spPr>
        <p:txBody>
          <a:bodyPr wrap="square" rtlCol="0">
            <a:spAutoFit/>
          </a:bodyPr>
          <a:lstStyle/>
          <a:p>
            <a:r>
              <a:rPr lang="en-US" sz="1200" b="1" dirty="0">
                <a:solidFill>
                  <a:schemeClr val="tx1">
                    <a:lumMod val="65000"/>
                    <a:lumOff val="35000"/>
                  </a:schemeClr>
                </a:solidFill>
                <a:latin typeface="Arial" pitchFamily="34" charset="0"/>
                <a:cs typeface="Arial" pitchFamily="34" charset="0"/>
              </a:rPr>
              <a:t>INSURED</a:t>
            </a:r>
            <a:r>
              <a:rPr lang="en-US" sz="1200" b="1" dirty="0">
                <a:solidFill>
                  <a:schemeClr val="tx1">
                    <a:lumMod val="50000"/>
                    <a:lumOff val="50000"/>
                  </a:schemeClr>
                </a:solidFill>
                <a:latin typeface="Arial" pitchFamily="34" charset="0"/>
                <a:cs typeface="Arial" pitchFamily="34" charset="0"/>
              </a:rPr>
              <a:t>        </a:t>
            </a:r>
            <a:r>
              <a:rPr lang="en-US" sz="1200" b="1" dirty="0">
                <a:latin typeface="Arial" pitchFamily="34" charset="0"/>
                <a:cs typeface="Arial" pitchFamily="34" charset="0"/>
              </a:rPr>
              <a:t>Female age 70          </a:t>
            </a:r>
            <a:r>
              <a:rPr lang="en-US" sz="1200" b="1" dirty="0">
                <a:solidFill>
                  <a:schemeClr val="tx1">
                    <a:lumMod val="65000"/>
                    <a:lumOff val="35000"/>
                  </a:schemeClr>
                </a:solidFill>
                <a:latin typeface="Arial" pitchFamily="34" charset="0"/>
                <a:cs typeface="Arial" pitchFamily="34" charset="0"/>
              </a:rPr>
              <a:t>FACE AMOUNT        </a:t>
            </a:r>
            <a:r>
              <a:rPr lang="en-US" sz="1200" b="1" dirty="0">
                <a:latin typeface="Arial" pitchFamily="34" charset="0"/>
                <a:cs typeface="Arial" pitchFamily="34" charset="0"/>
              </a:rPr>
              <a:t>$1,500,000</a:t>
            </a:r>
          </a:p>
          <a:p>
            <a:endParaRPr lang="en-US" sz="1200" b="1" dirty="0">
              <a:latin typeface="Arial" pitchFamily="34" charset="0"/>
              <a:cs typeface="Arial" pitchFamily="34" charset="0"/>
            </a:endParaRPr>
          </a:p>
          <a:p>
            <a:r>
              <a:rPr lang="en-US" sz="1200" b="1" dirty="0">
                <a:solidFill>
                  <a:schemeClr val="tx1">
                    <a:lumMod val="65000"/>
                    <a:lumOff val="35000"/>
                  </a:schemeClr>
                </a:solidFill>
                <a:latin typeface="Arial" pitchFamily="34" charset="0"/>
                <a:cs typeface="Arial" pitchFamily="34" charset="0"/>
              </a:rPr>
              <a:t>POLICY </a:t>
            </a:r>
            <a:r>
              <a:rPr lang="en-US" sz="1200" b="1" dirty="0">
                <a:latin typeface="Arial" pitchFamily="34" charset="0"/>
                <a:cs typeface="Arial" pitchFamily="34" charset="0"/>
              </a:rPr>
              <a:t>          Universal Life           </a:t>
            </a:r>
            <a:r>
              <a:rPr lang="en-US" sz="1200" b="1" dirty="0">
                <a:solidFill>
                  <a:schemeClr val="tx1">
                    <a:lumMod val="65000"/>
                    <a:lumOff val="35000"/>
                  </a:schemeClr>
                </a:solidFill>
                <a:latin typeface="Arial" pitchFamily="34" charset="0"/>
                <a:cs typeface="Arial" pitchFamily="34" charset="0"/>
              </a:rPr>
              <a:t>CASH VALUE           </a:t>
            </a:r>
            <a:r>
              <a:rPr lang="en-US" sz="1200" b="1" dirty="0">
                <a:latin typeface="Arial" pitchFamily="34" charset="0"/>
                <a:cs typeface="Arial" pitchFamily="34" charset="0"/>
              </a:rPr>
              <a:t>  $ 116,400</a:t>
            </a:r>
          </a:p>
        </p:txBody>
      </p:sp>
      <p:sp>
        <p:nvSpPr>
          <p:cNvPr id="9" name="TextBox 8"/>
          <p:cNvSpPr txBox="1"/>
          <p:nvPr/>
        </p:nvSpPr>
        <p:spPr>
          <a:xfrm>
            <a:off x="1676400" y="3048000"/>
            <a:ext cx="5715000" cy="1754326"/>
          </a:xfrm>
          <a:prstGeom prst="rect">
            <a:avLst/>
          </a:prstGeom>
          <a:noFill/>
        </p:spPr>
        <p:txBody>
          <a:bodyPr wrap="square" rtlCol="0">
            <a:spAutoFit/>
          </a:bodyPr>
          <a:lstStyle/>
          <a:p>
            <a:r>
              <a:rPr lang="en-US" b="1" dirty="0">
                <a:solidFill>
                  <a:srgbClr val="92D050"/>
                </a:solidFill>
                <a:latin typeface="Arial" pitchFamily="34" charset="0"/>
                <a:cs typeface="Arial" pitchFamily="34" charset="0"/>
              </a:rPr>
              <a:t>RDB made it possible for the policyowner to retain $500,000 in death benefit with no future premium obligations for one of her two policies.  Combined with the other policy, she kept a total </a:t>
            </a:r>
            <a:br>
              <a:rPr lang="en-US" b="1" dirty="0">
                <a:solidFill>
                  <a:srgbClr val="92D050"/>
                </a:solidFill>
                <a:latin typeface="Arial" pitchFamily="34" charset="0"/>
                <a:cs typeface="Arial" pitchFamily="34" charset="0"/>
              </a:rPr>
            </a:br>
            <a:r>
              <a:rPr lang="en-US" b="1" dirty="0">
                <a:solidFill>
                  <a:srgbClr val="92D050"/>
                </a:solidFill>
                <a:latin typeface="Arial" pitchFamily="34" charset="0"/>
                <a:cs typeface="Arial" pitchFamily="34" charset="0"/>
              </a:rPr>
              <a:t>of $2 million in coverage while reducing overall premium outlay.</a:t>
            </a:r>
          </a:p>
        </p:txBody>
      </p:sp>
      <p:sp>
        <p:nvSpPr>
          <p:cNvPr id="11" name="TextBox 10"/>
          <p:cNvSpPr txBox="1"/>
          <p:nvPr/>
        </p:nvSpPr>
        <p:spPr>
          <a:xfrm>
            <a:off x="5029200" y="6352401"/>
            <a:ext cx="3352800" cy="276999"/>
          </a:xfrm>
          <a:prstGeom prst="rect">
            <a:avLst/>
          </a:prstGeom>
          <a:noFill/>
        </p:spPr>
        <p:txBody>
          <a:bodyPr wrap="square" rtlCol="0">
            <a:spAutoFit/>
          </a:bodyPr>
          <a:lstStyle/>
          <a:p>
            <a:r>
              <a:rPr lang="en-US" sz="1600" baseline="30000" dirty="0">
                <a:latin typeface="Arial" pitchFamily="34" charset="0"/>
                <a:cs typeface="Arial" pitchFamily="34" charset="0"/>
              </a:rPr>
              <a:t>Not for distribution, copying or unauthorized use</a:t>
            </a:r>
            <a:r>
              <a:rPr lang="en-US" baseline="30000" dirty="0">
                <a:latin typeface="Arial" pitchFamily="34" charset="0"/>
                <a:cs typeface="Arial" pitchFamily="34" charset="0"/>
              </a:rPr>
              <a:t>.</a:t>
            </a:r>
          </a:p>
        </p:txBody>
      </p:sp>
      <p:cxnSp>
        <p:nvCxnSpPr>
          <p:cNvPr id="12" name="Straight Connector 11"/>
          <p:cNvCxnSpPr/>
          <p:nvPr/>
        </p:nvCxnSpPr>
        <p:spPr>
          <a:xfrm>
            <a:off x="1524000" y="2133600"/>
            <a:ext cx="0" cy="266700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1524000" y="2895600"/>
            <a:ext cx="54864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066800" y="5791200"/>
            <a:ext cx="7010400" cy="461665"/>
          </a:xfrm>
          <a:prstGeom prst="rect">
            <a:avLst/>
          </a:prstGeom>
          <a:noFill/>
        </p:spPr>
        <p:txBody>
          <a:bodyPr wrap="square" lIns="91440" tIns="45720" rIns="91440" bIns="45720" rtlCol="0" anchor="t">
            <a:spAutoFit/>
          </a:bodyPr>
          <a:lstStyle/>
          <a:p>
            <a:r>
              <a:rPr lang="en-US" sz="800" dirty="0">
                <a:latin typeface="Arial"/>
                <a:cs typeface="Arial"/>
              </a:rPr>
              <a:t>This case example is only intended for insurance and financial planning professionals, and is not for consumers or owners of individual life insurance policies. The details stated herein may be approximations and were reported to Coventry by the policyowner’s representative and are being presented by Coventry without independent verification by the policyowner.                                ©2024 Coventry First LLC. All Rights Reserved.   </a:t>
            </a:r>
            <a:endParaRPr lang="en-US" sz="800" dirty="0">
              <a:latin typeface="Arial" pitchFamily="34" charset="0"/>
              <a:cs typeface="Arial" pitchFamily="34" charset="0"/>
            </a:endParaRPr>
          </a:p>
        </p:txBody>
      </p:sp>
      <p:sp>
        <p:nvSpPr>
          <p:cNvPr id="15" name="TextBox 14"/>
          <p:cNvSpPr txBox="1"/>
          <p:nvPr/>
        </p:nvSpPr>
        <p:spPr>
          <a:xfrm>
            <a:off x="7391400" y="6032956"/>
            <a:ext cx="533400" cy="215444"/>
          </a:xfrm>
          <a:prstGeom prst="rect">
            <a:avLst/>
          </a:prstGeom>
          <a:noFill/>
        </p:spPr>
        <p:txBody>
          <a:bodyPr wrap="square" rtlCol="0">
            <a:spAutoFit/>
          </a:bodyPr>
          <a:lstStyle/>
          <a:p>
            <a:r>
              <a:rPr lang="en-US" sz="800" dirty="0">
                <a:latin typeface="Arial" pitchFamily="34" charset="0"/>
                <a:cs typeface="Arial" pitchFamily="34" charset="0"/>
              </a:rPr>
              <a:t>07.13 j</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a:solidFill>
                  <a:schemeClr val="bg1"/>
                </a:solidFill>
                <a:latin typeface="Arial" pitchFamily="34" charset="0"/>
                <a:cs typeface="Arial" pitchFamily="34" charset="0"/>
              </a:rPr>
              <a:t>Retained Death Benefit</a:t>
            </a:r>
            <a:endParaRPr lang="en-US" dirty="0">
              <a:solidFill>
                <a:schemeClr val="bg1"/>
              </a:solidFill>
              <a:latin typeface="Arial" pitchFamily="34" charset="0"/>
              <a:cs typeface="Arial" pitchFamily="34" charset="0"/>
            </a:endParaRPr>
          </a:p>
        </p:txBody>
      </p:sp>
      <p:sp>
        <p:nvSpPr>
          <p:cNvPr id="5" name="Content Placeholder 4"/>
          <p:cNvSpPr>
            <a:spLocks noGrp="1"/>
          </p:cNvSpPr>
          <p:nvPr>
            <p:ph idx="1"/>
          </p:nvPr>
        </p:nvSpPr>
        <p:spPr>
          <a:xfrm rot="5400000">
            <a:off x="304800" y="3124200"/>
            <a:ext cx="2667000" cy="533400"/>
          </a:xfrm>
        </p:spPr>
        <p:txBody>
          <a:bodyPr>
            <a:normAutofit fontScale="62500" lnSpcReduction="20000"/>
          </a:bodyPr>
          <a:lstStyle/>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p:txBody>
      </p:sp>
      <p:sp>
        <p:nvSpPr>
          <p:cNvPr id="8" name="TextBox 7"/>
          <p:cNvSpPr txBox="1"/>
          <p:nvPr/>
        </p:nvSpPr>
        <p:spPr>
          <a:xfrm>
            <a:off x="1676400" y="2133600"/>
            <a:ext cx="6172200" cy="646331"/>
          </a:xfrm>
          <a:prstGeom prst="rect">
            <a:avLst/>
          </a:prstGeom>
          <a:noFill/>
        </p:spPr>
        <p:txBody>
          <a:bodyPr wrap="square" rtlCol="0">
            <a:spAutoFit/>
          </a:bodyPr>
          <a:lstStyle/>
          <a:p>
            <a:r>
              <a:rPr lang="en-US" sz="1200" b="1" dirty="0">
                <a:solidFill>
                  <a:schemeClr val="tx1">
                    <a:lumMod val="65000"/>
                    <a:lumOff val="35000"/>
                  </a:schemeClr>
                </a:solidFill>
                <a:latin typeface="Arial" pitchFamily="34" charset="0"/>
                <a:cs typeface="Arial" pitchFamily="34" charset="0"/>
              </a:rPr>
              <a:t>INSURED</a:t>
            </a:r>
            <a:r>
              <a:rPr lang="en-US" sz="1200" b="1" dirty="0">
                <a:solidFill>
                  <a:schemeClr val="tx1">
                    <a:lumMod val="50000"/>
                    <a:lumOff val="50000"/>
                  </a:schemeClr>
                </a:solidFill>
                <a:latin typeface="Arial" pitchFamily="34" charset="0"/>
                <a:cs typeface="Arial" pitchFamily="34" charset="0"/>
              </a:rPr>
              <a:t>        </a:t>
            </a:r>
            <a:r>
              <a:rPr lang="en-US" sz="1200" b="1" dirty="0">
                <a:latin typeface="Arial" pitchFamily="34" charset="0"/>
                <a:cs typeface="Arial" pitchFamily="34" charset="0"/>
              </a:rPr>
              <a:t>Male age 73              </a:t>
            </a:r>
            <a:r>
              <a:rPr lang="en-US" sz="1200" b="1" dirty="0">
                <a:solidFill>
                  <a:schemeClr val="tx1">
                    <a:lumMod val="65000"/>
                    <a:lumOff val="35000"/>
                  </a:schemeClr>
                </a:solidFill>
                <a:latin typeface="Arial" pitchFamily="34" charset="0"/>
                <a:cs typeface="Arial" pitchFamily="34" charset="0"/>
              </a:rPr>
              <a:t>FACE AMOUNT        </a:t>
            </a:r>
            <a:r>
              <a:rPr lang="en-US" sz="1200" b="1" dirty="0">
                <a:latin typeface="Arial" pitchFamily="34" charset="0"/>
                <a:cs typeface="Arial" pitchFamily="34" charset="0"/>
              </a:rPr>
              <a:t>$3,000,000</a:t>
            </a:r>
          </a:p>
          <a:p>
            <a:endParaRPr lang="en-US" sz="1200" b="1" dirty="0">
              <a:latin typeface="Arial" pitchFamily="34" charset="0"/>
              <a:cs typeface="Arial" pitchFamily="34" charset="0"/>
            </a:endParaRPr>
          </a:p>
          <a:p>
            <a:r>
              <a:rPr lang="en-US" sz="1200" b="1" dirty="0">
                <a:solidFill>
                  <a:schemeClr val="tx1">
                    <a:lumMod val="65000"/>
                    <a:lumOff val="35000"/>
                  </a:schemeClr>
                </a:solidFill>
                <a:latin typeface="Arial" pitchFamily="34" charset="0"/>
                <a:cs typeface="Arial" pitchFamily="34" charset="0"/>
              </a:rPr>
              <a:t>POLICY </a:t>
            </a:r>
            <a:r>
              <a:rPr lang="en-US" sz="1200" b="1" dirty="0">
                <a:latin typeface="Arial" pitchFamily="34" charset="0"/>
                <a:cs typeface="Arial" pitchFamily="34" charset="0"/>
              </a:rPr>
              <a:t>          Universal Life           </a:t>
            </a:r>
            <a:r>
              <a:rPr lang="en-US" sz="1200" b="1" dirty="0">
                <a:solidFill>
                  <a:schemeClr val="tx1">
                    <a:lumMod val="65000"/>
                    <a:lumOff val="35000"/>
                  </a:schemeClr>
                </a:solidFill>
                <a:latin typeface="Arial" pitchFamily="34" charset="0"/>
                <a:cs typeface="Arial" pitchFamily="34" charset="0"/>
              </a:rPr>
              <a:t>CASH VALUE           </a:t>
            </a:r>
            <a:r>
              <a:rPr lang="en-US" sz="1200" b="1" dirty="0">
                <a:latin typeface="Arial" pitchFamily="34" charset="0"/>
                <a:cs typeface="Arial" pitchFamily="34" charset="0"/>
              </a:rPr>
              <a:t>  $ 0</a:t>
            </a:r>
          </a:p>
        </p:txBody>
      </p:sp>
      <p:sp>
        <p:nvSpPr>
          <p:cNvPr id="9" name="TextBox 8"/>
          <p:cNvSpPr txBox="1"/>
          <p:nvPr/>
        </p:nvSpPr>
        <p:spPr>
          <a:xfrm>
            <a:off x="1600200" y="3048000"/>
            <a:ext cx="6400800" cy="1200329"/>
          </a:xfrm>
          <a:prstGeom prst="rect">
            <a:avLst/>
          </a:prstGeom>
          <a:noFill/>
        </p:spPr>
        <p:txBody>
          <a:bodyPr wrap="square" rtlCol="0">
            <a:spAutoFit/>
          </a:bodyPr>
          <a:lstStyle/>
          <a:p>
            <a:r>
              <a:rPr lang="en-US" b="1" dirty="0">
                <a:solidFill>
                  <a:srgbClr val="92D050"/>
                </a:solidFill>
                <a:latin typeface="Arial" pitchFamily="34" charset="0"/>
                <a:cs typeface="Arial" pitchFamily="34" charset="0"/>
              </a:rPr>
              <a:t>The policyowner retained a decreasing death benefit with no future premium obligations, beginning at $2.1 million for the first 5 years, $1.3 million for the following 5 years and continuing at $1 million thereafter.</a:t>
            </a:r>
          </a:p>
        </p:txBody>
      </p:sp>
      <p:sp>
        <p:nvSpPr>
          <p:cNvPr id="10" name="Rectangle 9"/>
          <p:cNvSpPr/>
          <p:nvPr/>
        </p:nvSpPr>
        <p:spPr>
          <a:xfrm>
            <a:off x="5029200" y="6372920"/>
            <a:ext cx="33528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cxnSp>
        <p:nvCxnSpPr>
          <p:cNvPr id="12" name="Straight Connector 11"/>
          <p:cNvCxnSpPr/>
          <p:nvPr/>
        </p:nvCxnSpPr>
        <p:spPr>
          <a:xfrm>
            <a:off x="1524000" y="2133600"/>
            <a:ext cx="0" cy="213360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524000" y="2895600"/>
            <a:ext cx="62484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066800" y="5791200"/>
            <a:ext cx="7086600" cy="461665"/>
          </a:xfrm>
          <a:prstGeom prst="rect">
            <a:avLst/>
          </a:prstGeom>
          <a:noFill/>
        </p:spPr>
        <p:txBody>
          <a:bodyPr wrap="square" rtlCol="0">
            <a:spAutoFit/>
          </a:bodyPr>
          <a:lstStyle/>
          <a:p>
            <a:r>
              <a:rPr lang="en-US" sz="800" dirty="0">
                <a:latin typeface="Arial" pitchFamily="34" charset="0"/>
                <a:cs typeface="Arial" pitchFamily="34" charset="0"/>
              </a:rPr>
              <a:t>This case example is only intended for insurance and financial planning professionals, and is not for consumers or owners of individual life insurance policies. The details stated herein may be approximations and were reported to Coventry by the </a:t>
            </a:r>
            <a:r>
              <a:rPr lang="en-US" sz="800" dirty="0" err="1">
                <a:latin typeface="Arial" pitchFamily="34" charset="0"/>
                <a:cs typeface="Arial" pitchFamily="34" charset="0"/>
              </a:rPr>
              <a:t>policyowner’s</a:t>
            </a:r>
            <a:r>
              <a:rPr lang="en-US" sz="800" dirty="0">
                <a:latin typeface="Arial" pitchFamily="34" charset="0"/>
                <a:cs typeface="Arial" pitchFamily="34" charset="0"/>
              </a:rPr>
              <a:t> representative and are being presented by Coventry without independent verification by the </a:t>
            </a:r>
            <a:r>
              <a:rPr lang="en-US" sz="800" dirty="0" err="1">
                <a:latin typeface="Arial" pitchFamily="34" charset="0"/>
                <a:cs typeface="Arial" pitchFamily="34" charset="0"/>
              </a:rPr>
              <a:t>policyowner</a:t>
            </a:r>
            <a:r>
              <a:rPr lang="en-US" sz="800" dirty="0">
                <a:latin typeface="Arial" pitchFamily="34" charset="0"/>
                <a:cs typeface="Arial" pitchFamily="34" charset="0"/>
              </a:rPr>
              <a:t>.                                ©2024 Coventry First LLC. All Rights Reserved.   </a:t>
            </a:r>
          </a:p>
        </p:txBody>
      </p:sp>
      <p:sp>
        <p:nvSpPr>
          <p:cNvPr id="13" name="TextBox 12"/>
          <p:cNvSpPr txBox="1"/>
          <p:nvPr/>
        </p:nvSpPr>
        <p:spPr>
          <a:xfrm>
            <a:off x="7391400" y="6019800"/>
            <a:ext cx="838200" cy="215444"/>
          </a:xfrm>
          <a:prstGeom prst="rect">
            <a:avLst/>
          </a:prstGeom>
          <a:noFill/>
        </p:spPr>
        <p:txBody>
          <a:bodyPr wrap="square" rtlCol="0">
            <a:spAutoFit/>
          </a:bodyPr>
          <a:lstStyle/>
          <a:p>
            <a:r>
              <a:rPr lang="en-US" sz="800" dirty="0">
                <a:latin typeface="Arial" pitchFamily="34" charset="0"/>
                <a:cs typeface="Arial" pitchFamily="34" charset="0"/>
              </a:rPr>
              <a:t>07.13 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rgbClr val="92D050"/>
          </a:solidFill>
        </p:spPr>
        <p:txBody>
          <a:bodyPr lIns="1097280" tIns="274320" bIns="0"/>
          <a:lstStyle/>
          <a:p>
            <a:pPr algn="l"/>
            <a:r>
              <a:rPr lang="en-US" dirty="0">
                <a:solidFill>
                  <a:schemeClr val="bg1"/>
                </a:solidFill>
                <a:latin typeface="Gill Sans MT Pro Medium" pitchFamily="34" charset="0"/>
              </a:rPr>
              <a:t> </a:t>
            </a:r>
          </a:p>
        </p:txBody>
      </p:sp>
      <p:sp>
        <p:nvSpPr>
          <p:cNvPr id="5" name="Content Placeholder 4"/>
          <p:cNvSpPr>
            <a:spLocks noGrp="1"/>
          </p:cNvSpPr>
          <p:nvPr>
            <p:ph idx="1"/>
          </p:nvPr>
        </p:nvSpPr>
        <p:spPr>
          <a:xfrm>
            <a:off x="228600" y="228600"/>
            <a:ext cx="7924800" cy="2590800"/>
          </a:xfrm>
        </p:spPr>
        <p:txBody>
          <a:bodyPr>
            <a:normAutofit fontScale="25000" lnSpcReduction="20000"/>
          </a:bodyPr>
          <a:lstStyle/>
          <a:p>
            <a:pPr algn="ctr">
              <a:lnSpc>
                <a:spcPct val="150000"/>
              </a:lnSpc>
              <a:buClr>
                <a:srgbClr val="92D050"/>
              </a:buClr>
              <a:buFont typeface="Wingdings" pitchFamily="2" charset="2"/>
              <a:buChar char="§"/>
            </a:pPr>
            <a:r>
              <a:rPr lang="en-US" sz="55200" b="1" spc="-300" dirty="0">
                <a:solidFill>
                  <a:schemeClr val="bg1"/>
                </a:solidFill>
                <a:latin typeface="Arial" pitchFamily="34" charset="0"/>
                <a:cs typeface="Arial" pitchFamily="34" charset="0"/>
              </a:rPr>
              <a:t>SMALL</a:t>
            </a:r>
          </a:p>
          <a:p>
            <a:pPr algn="ctr">
              <a:lnSpc>
                <a:spcPct val="150000"/>
              </a:lnSpc>
              <a:buClr>
                <a:srgbClr val="92D050"/>
              </a:buClr>
              <a:buFont typeface="Wingdings" pitchFamily="2" charset="2"/>
              <a:buChar char="§"/>
            </a:pPr>
            <a:endParaRPr lang="en-US" sz="3400" dirty="0">
              <a:latin typeface="Gill Sans MT Pro Light" pitchFamily="34" charset="0"/>
            </a:endParaRPr>
          </a:p>
        </p:txBody>
      </p:sp>
      <p:sp>
        <p:nvSpPr>
          <p:cNvPr id="4" name="TextBox 3"/>
          <p:cNvSpPr txBox="1"/>
          <p:nvPr/>
        </p:nvSpPr>
        <p:spPr>
          <a:xfrm>
            <a:off x="838200" y="2362200"/>
            <a:ext cx="7696200" cy="923330"/>
          </a:xfrm>
          <a:prstGeom prst="rect">
            <a:avLst/>
          </a:prstGeom>
          <a:noFill/>
        </p:spPr>
        <p:txBody>
          <a:bodyPr wrap="square" rtlCol="0">
            <a:spAutoFit/>
          </a:bodyPr>
          <a:lstStyle/>
          <a:p>
            <a:pPr algn="ctr"/>
            <a:r>
              <a:rPr lang="en-US" sz="5400" b="1" dirty="0">
                <a:solidFill>
                  <a:schemeClr val="bg1"/>
                </a:solidFill>
                <a:latin typeface="Arial" pitchFamily="34" charset="0"/>
                <a:cs typeface="Arial" pitchFamily="34" charset="0"/>
              </a:rPr>
              <a:t>HAS BIG APPEAL</a:t>
            </a:r>
          </a:p>
        </p:txBody>
      </p:sp>
      <p:sp>
        <p:nvSpPr>
          <p:cNvPr id="6" name="TextBox 5"/>
          <p:cNvSpPr txBox="1"/>
          <p:nvPr/>
        </p:nvSpPr>
        <p:spPr>
          <a:xfrm>
            <a:off x="1524000" y="3200400"/>
            <a:ext cx="6324600" cy="1384995"/>
          </a:xfrm>
          <a:prstGeom prst="rect">
            <a:avLst/>
          </a:prstGeom>
          <a:noFill/>
        </p:spPr>
        <p:txBody>
          <a:bodyPr wrap="square" rtlCol="0">
            <a:spAutoFit/>
          </a:bodyPr>
          <a:lstStyle/>
          <a:p>
            <a:pPr algn="ctr"/>
            <a:r>
              <a:rPr lang="en-US" sz="2800" i="1" dirty="0">
                <a:solidFill>
                  <a:schemeClr val="tx1">
                    <a:lumMod val="65000"/>
                    <a:lumOff val="35000"/>
                  </a:schemeClr>
                </a:solidFill>
                <a:latin typeface="Arial" pitchFamily="34" charset="0"/>
                <a:cs typeface="Arial" pitchFamily="34" charset="0"/>
              </a:rPr>
              <a:t>Now smaller policies can qualify thanks to the streamlined process of Simplified Settlements.</a:t>
            </a:r>
          </a:p>
        </p:txBody>
      </p:sp>
      <p:sp>
        <p:nvSpPr>
          <p:cNvPr id="8" name="TextBox 7"/>
          <p:cNvSpPr txBox="1"/>
          <p:nvPr/>
        </p:nvSpPr>
        <p:spPr>
          <a:xfrm>
            <a:off x="5029200" y="6352401"/>
            <a:ext cx="3352800" cy="276999"/>
          </a:xfrm>
          <a:prstGeom prst="rect">
            <a:avLst/>
          </a:prstGeom>
          <a:noFill/>
        </p:spPr>
        <p:txBody>
          <a:bodyPr wrap="square" rtlCol="0">
            <a:spAutoFit/>
          </a:bodyPr>
          <a:lstStyle/>
          <a:p>
            <a:r>
              <a:rPr lang="en-US" sz="1600" baseline="30000" dirty="0">
                <a:solidFill>
                  <a:schemeClr val="bg1"/>
                </a:solidFill>
                <a:latin typeface="Arial" pitchFamily="34" charset="0"/>
                <a:cs typeface="Arial" pitchFamily="34" charset="0"/>
              </a:rPr>
              <a:t>Not for distribution, copying or unauthorized use</a:t>
            </a:r>
            <a:r>
              <a:rPr lang="en-US" baseline="30000" dirty="0">
                <a:solidFill>
                  <a:schemeClr val="bg1"/>
                </a:solidFill>
                <a:latin typeface="Arial" pitchFamily="34" charset="0"/>
                <a:cs typeface="Arial" pitchFamily="34" charset="0"/>
              </a:rPr>
              <a:t>.</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Simplified Settlements</a:t>
            </a:r>
          </a:p>
        </p:txBody>
      </p:sp>
      <p:sp>
        <p:nvSpPr>
          <p:cNvPr id="5" name="Content Placeholder 4"/>
          <p:cNvSpPr>
            <a:spLocks noGrp="1"/>
          </p:cNvSpPr>
          <p:nvPr>
            <p:ph idx="1"/>
          </p:nvPr>
        </p:nvSpPr>
        <p:spPr>
          <a:xfrm>
            <a:off x="990600" y="1600200"/>
            <a:ext cx="7772400" cy="4648199"/>
          </a:xfrm>
        </p:spPr>
        <p:txBody>
          <a:bodyPr>
            <a:normAutofit/>
          </a:bodyPr>
          <a:lstStyle/>
          <a:p>
            <a:pPr>
              <a:lnSpc>
                <a:spcPct val="150000"/>
              </a:lnSpc>
              <a:buClr>
                <a:srgbClr val="92D050"/>
              </a:buClr>
              <a:buNone/>
            </a:pPr>
            <a:r>
              <a:rPr lang="en-US" sz="3400" dirty="0">
                <a:solidFill>
                  <a:srgbClr val="92D050"/>
                </a:solidFill>
                <a:latin typeface="Arial" pitchFamily="34" charset="0"/>
                <a:cs typeface="Arial" pitchFamily="34" charset="0"/>
              </a:rPr>
              <a:t>Ideal candidates</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Qualifying policyowners with policies </a:t>
            </a:r>
            <a:br>
              <a:rPr lang="en-US" sz="2800" dirty="0">
                <a:latin typeface="Arial" pitchFamily="34" charset="0"/>
                <a:cs typeface="Arial" pitchFamily="34" charset="0"/>
              </a:rPr>
            </a:br>
            <a:r>
              <a:rPr lang="en-US" sz="2800" dirty="0">
                <a:latin typeface="Arial" pitchFamily="34" charset="0"/>
                <a:cs typeface="Arial" pitchFamily="34" charset="0"/>
              </a:rPr>
              <a:t>of $100,000 </a:t>
            </a:r>
            <a:r>
              <a:rPr lang="en-US" sz="2800" baseline="30000" dirty="0">
                <a:latin typeface="Arial" pitchFamily="34" charset="0"/>
                <a:cs typeface="Arial" pitchFamily="34" charset="0"/>
              </a:rPr>
              <a:t>–</a:t>
            </a:r>
            <a:r>
              <a:rPr lang="en-US" sz="2800" dirty="0">
                <a:latin typeface="Arial" pitchFamily="34" charset="0"/>
                <a:cs typeface="Arial" pitchFamily="34" charset="0"/>
              </a:rPr>
              <a:t> $500,000 </a:t>
            </a:r>
            <a:r>
              <a:rPr lang="en-US" sz="2800" dirty="0">
                <a:solidFill>
                  <a:schemeClr val="tx1">
                    <a:lumMod val="50000"/>
                    <a:lumOff val="50000"/>
                  </a:schemeClr>
                </a:solidFill>
                <a:latin typeface="Arial" pitchFamily="34" charset="0"/>
                <a:cs typeface="Arial" pitchFamily="34" charset="0"/>
              </a:rPr>
              <a:t>(select policies </a:t>
            </a:r>
            <a:br>
              <a:rPr lang="en-US" sz="2800" dirty="0">
                <a:solidFill>
                  <a:schemeClr val="tx1">
                    <a:lumMod val="50000"/>
                    <a:lumOff val="50000"/>
                  </a:schemeClr>
                </a:solidFill>
                <a:latin typeface="Arial" pitchFamily="34" charset="0"/>
                <a:cs typeface="Arial" pitchFamily="34" charset="0"/>
              </a:rPr>
            </a:br>
            <a:r>
              <a:rPr lang="en-US" sz="2800" dirty="0">
                <a:solidFill>
                  <a:schemeClr val="tx1">
                    <a:lumMod val="50000"/>
                    <a:lumOff val="50000"/>
                  </a:schemeClr>
                </a:solidFill>
                <a:latin typeface="Arial" pitchFamily="34" charset="0"/>
                <a:cs typeface="Arial" pitchFamily="34" charset="0"/>
              </a:rPr>
              <a:t>up to $1 million)</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Ages 65-90</a:t>
            </a:r>
          </a:p>
          <a:p>
            <a:pPr>
              <a:buClr>
                <a:srgbClr val="92D050"/>
              </a:buClr>
              <a:buNone/>
            </a:pPr>
            <a:r>
              <a:rPr lang="en-US" dirty="0">
                <a:latin typeface="Gill Sans MT Pro Light" pitchFamily="34" charset="0"/>
              </a:rPr>
              <a:t>    </a:t>
            </a:r>
          </a:p>
        </p:txBody>
      </p:sp>
      <p:sp>
        <p:nvSpPr>
          <p:cNvPr id="4" name="Rectangle 3"/>
          <p:cNvSpPr/>
          <p:nvPr/>
        </p:nvSpPr>
        <p:spPr>
          <a:xfrm>
            <a:off x="5029200" y="6372920"/>
            <a:ext cx="3429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Simplified Settlements</a:t>
            </a:r>
          </a:p>
        </p:txBody>
      </p:sp>
      <p:sp>
        <p:nvSpPr>
          <p:cNvPr id="5" name="Content Placeholder 4"/>
          <p:cNvSpPr>
            <a:spLocks noGrp="1"/>
          </p:cNvSpPr>
          <p:nvPr>
            <p:ph idx="1"/>
          </p:nvPr>
        </p:nvSpPr>
        <p:spPr>
          <a:xfrm rot="5400000">
            <a:off x="304800" y="3124200"/>
            <a:ext cx="2667000" cy="533400"/>
          </a:xfrm>
        </p:spPr>
        <p:txBody>
          <a:bodyPr>
            <a:normAutofit fontScale="62500" lnSpcReduction="20000"/>
          </a:bodyPr>
          <a:lstStyle/>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a:p>
            <a:pPr>
              <a:lnSpc>
                <a:spcPct val="150000"/>
              </a:lnSpc>
              <a:buClr>
                <a:srgbClr val="92D050"/>
              </a:buClr>
              <a:buNone/>
            </a:pPr>
            <a:endParaRPr lang="en-US" sz="3400" dirty="0">
              <a:solidFill>
                <a:schemeClr val="tx1">
                  <a:lumMod val="50000"/>
                  <a:lumOff val="50000"/>
                </a:schemeClr>
              </a:solidFill>
              <a:latin typeface="Gill Sans MT Pro Light" pitchFamily="34" charset="0"/>
            </a:endParaRPr>
          </a:p>
        </p:txBody>
      </p:sp>
      <p:sp>
        <p:nvSpPr>
          <p:cNvPr id="8" name="TextBox 7"/>
          <p:cNvSpPr txBox="1"/>
          <p:nvPr/>
        </p:nvSpPr>
        <p:spPr>
          <a:xfrm>
            <a:off x="1755569" y="2148909"/>
            <a:ext cx="6172200" cy="646331"/>
          </a:xfrm>
          <a:prstGeom prst="rect">
            <a:avLst/>
          </a:prstGeom>
          <a:noFill/>
        </p:spPr>
        <p:txBody>
          <a:bodyPr wrap="square" rtlCol="0">
            <a:spAutoFit/>
          </a:bodyPr>
          <a:lstStyle/>
          <a:p>
            <a:r>
              <a:rPr lang="en-US" sz="1200" b="1" dirty="0">
                <a:solidFill>
                  <a:schemeClr val="tx1">
                    <a:lumMod val="65000"/>
                    <a:lumOff val="35000"/>
                  </a:schemeClr>
                </a:solidFill>
                <a:latin typeface="Arial" pitchFamily="34" charset="0"/>
                <a:cs typeface="Arial" pitchFamily="34" charset="0"/>
              </a:rPr>
              <a:t>INSURED</a:t>
            </a:r>
            <a:r>
              <a:rPr lang="en-US" sz="1200" b="1" dirty="0">
                <a:solidFill>
                  <a:schemeClr val="tx1">
                    <a:lumMod val="50000"/>
                    <a:lumOff val="50000"/>
                  </a:schemeClr>
                </a:solidFill>
                <a:latin typeface="Arial" pitchFamily="34" charset="0"/>
                <a:cs typeface="Arial" pitchFamily="34" charset="0"/>
              </a:rPr>
              <a:t>        </a:t>
            </a:r>
            <a:r>
              <a:rPr lang="en-US" sz="1200" b="1" dirty="0">
                <a:latin typeface="Arial" pitchFamily="34" charset="0"/>
                <a:cs typeface="Arial" pitchFamily="34" charset="0"/>
              </a:rPr>
              <a:t>Male age 69              </a:t>
            </a:r>
            <a:r>
              <a:rPr lang="en-US" sz="1200" b="1" dirty="0">
                <a:solidFill>
                  <a:schemeClr val="tx1">
                    <a:lumMod val="65000"/>
                    <a:lumOff val="35000"/>
                  </a:schemeClr>
                </a:solidFill>
                <a:latin typeface="Arial" pitchFamily="34" charset="0"/>
                <a:cs typeface="Arial" pitchFamily="34" charset="0"/>
              </a:rPr>
              <a:t>FACE AMOUNT        </a:t>
            </a:r>
            <a:r>
              <a:rPr lang="en-US" sz="1200" b="1" dirty="0">
                <a:latin typeface="Arial" pitchFamily="34" charset="0"/>
                <a:cs typeface="Arial" pitchFamily="34" charset="0"/>
              </a:rPr>
              <a:t>$300,000</a:t>
            </a:r>
          </a:p>
          <a:p>
            <a:endParaRPr lang="en-US" sz="1200" b="1" dirty="0">
              <a:latin typeface="Arial" pitchFamily="34" charset="0"/>
              <a:cs typeface="Arial" pitchFamily="34" charset="0"/>
            </a:endParaRPr>
          </a:p>
          <a:p>
            <a:r>
              <a:rPr lang="en-US" sz="1200" b="1" dirty="0">
                <a:solidFill>
                  <a:schemeClr val="tx1">
                    <a:lumMod val="65000"/>
                    <a:lumOff val="35000"/>
                  </a:schemeClr>
                </a:solidFill>
                <a:latin typeface="Arial" pitchFamily="34" charset="0"/>
                <a:cs typeface="Arial" pitchFamily="34" charset="0"/>
              </a:rPr>
              <a:t>POLICY </a:t>
            </a:r>
            <a:r>
              <a:rPr lang="en-US" sz="1200" b="1" dirty="0">
                <a:latin typeface="Arial" pitchFamily="34" charset="0"/>
                <a:cs typeface="Arial" pitchFamily="34" charset="0"/>
              </a:rPr>
              <a:t>          Term                         </a:t>
            </a:r>
            <a:r>
              <a:rPr lang="en-US" sz="1200" b="1" dirty="0">
                <a:solidFill>
                  <a:schemeClr val="tx1">
                    <a:lumMod val="65000"/>
                    <a:lumOff val="35000"/>
                  </a:schemeClr>
                </a:solidFill>
                <a:latin typeface="Arial" pitchFamily="34" charset="0"/>
                <a:cs typeface="Arial" pitchFamily="34" charset="0"/>
              </a:rPr>
              <a:t>CASH VALUE           </a:t>
            </a:r>
            <a:r>
              <a:rPr lang="en-US" sz="1200" b="1" dirty="0">
                <a:latin typeface="Arial" pitchFamily="34" charset="0"/>
                <a:cs typeface="Arial" pitchFamily="34" charset="0"/>
              </a:rPr>
              <a:t>  $ 0</a:t>
            </a:r>
          </a:p>
        </p:txBody>
      </p:sp>
      <p:sp>
        <p:nvSpPr>
          <p:cNvPr id="9" name="TextBox 8"/>
          <p:cNvSpPr txBox="1"/>
          <p:nvPr/>
        </p:nvSpPr>
        <p:spPr>
          <a:xfrm>
            <a:off x="1679369" y="3063309"/>
            <a:ext cx="5715000" cy="646331"/>
          </a:xfrm>
          <a:prstGeom prst="rect">
            <a:avLst/>
          </a:prstGeom>
          <a:noFill/>
        </p:spPr>
        <p:txBody>
          <a:bodyPr wrap="square" rtlCol="0">
            <a:spAutoFit/>
          </a:bodyPr>
          <a:lstStyle/>
          <a:p>
            <a:r>
              <a:rPr lang="en-US" b="1" dirty="0">
                <a:solidFill>
                  <a:srgbClr val="92D050"/>
                </a:solidFill>
                <a:latin typeface="Arial" pitchFamily="34" charset="0"/>
                <a:cs typeface="Arial" pitchFamily="34" charset="0"/>
              </a:rPr>
              <a:t>Coventry First provided the policyowner with $7,500 for a policy that had no surrender value.</a:t>
            </a:r>
          </a:p>
        </p:txBody>
      </p:sp>
      <p:sp>
        <p:nvSpPr>
          <p:cNvPr id="10" name="Rectangle 9"/>
          <p:cNvSpPr/>
          <p:nvPr/>
        </p:nvSpPr>
        <p:spPr>
          <a:xfrm>
            <a:off x="5029200" y="6372920"/>
            <a:ext cx="33528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cxnSp>
        <p:nvCxnSpPr>
          <p:cNvPr id="12" name="Straight Connector 11"/>
          <p:cNvCxnSpPr/>
          <p:nvPr/>
        </p:nvCxnSpPr>
        <p:spPr>
          <a:xfrm>
            <a:off x="1603169" y="2148909"/>
            <a:ext cx="0" cy="175260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1603169" y="2910909"/>
            <a:ext cx="54102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1066800" y="5791200"/>
            <a:ext cx="7086600" cy="461665"/>
          </a:xfrm>
          <a:prstGeom prst="rect">
            <a:avLst/>
          </a:prstGeom>
          <a:noFill/>
        </p:spPr>
        <p:txBody>
          <a:bodyPr wrap="square" lIns="91440" tIns="45720" rIns="91440" bIns="45720" rtlCol="0" anchor="t">
            <a:spAutoFit/>
          </a:bodyPr>
          <a:lstStyle/>
          <a:p>
            <a:r>
              <a:rPr lang="en-US" sz="800" dirty="0">
                <a:latin typeface="Arial"/>
                <a:cs typeface="Arial"/>
              </a:rPr>
              <a:t>This case example is only intended for insurance and financial planning professionals, and is not for consumers or owners of individual life insurance policies. The details stated herein may be approximations and were reported to Coventry by the policyowner’s representative and are being presented by Coventry without independent verification by the policyowner.                                ©2024 Coventry First LLC. All Rights Reserved.   </a:t>
            </a:r>
            <a:endParaRPr lang="en-US" sz="800" dirty="0">
              <a:latin typeface="Arial" pitchFamily="34" charset="0"/>
              <a:cs typeface="Arial" pitchFamily="34" charset="0"/>
            </a:endParaRPr>
          </a:p>
        </p:txBody>
      </p:sp>
      <p:sp>
        <p:nvSpPr>
          <p:cNvPr id="16" name="TextBox 15"/>
          <p:cNvSpPr txBox="1"/>
          <p:nvPr/>
        </p:nvSpPr>
        <p:spPr>
          <a:xfrm>
            <a:off x="7315200" y="6019800"/>
            <a:ext cx="609600" cy="215444"/>
          </a:xfrm>
          <a:prstGeom prst="rect">
            <a:avLst/>
          </a:prstGeom>
          <a:noFill/>
        </p:spPr>
        <p:txBody>
          <a:bodyPr wrap="square" rtlCol="0">
            <a:spAutoFit/>
          </a:bodyPr>
          <a:lstStyle/>
          <a:p>
            <a:r>
              <a:rPr lang="en-US" sz="800" dirty="0">
                <a:latin typeface="Arial" pitchFamily="34" charset="0"/>
                <a:cs typeface="Arial" pitchFamily="34" charset="0"/>
              </a:rPr>
              <a:t>7.13 f</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Education and Due Diligence</a:t>
            </a:r>
          </a:p>
        </p:txBody>
      </p:sp>
      <p:sp>
        <p:nvSpPr>
          <p:cNvPr id="5" name="Content Placeholder 4"/>
          <p:cNvSpPr>
            <a:spLocks noGrp="1"/>
          </p:cNvSpPr>
          <p:nvPr>
            <p:ph idx="1"/>
          </p:nvPr>
        </p:nvSpPr>
        <p:spPr>
          <a:xfrm>
            <a:off x="990600" y="1447800"/>
            <a:ext cx="7772400" cy="4648199"/>
          </a:xfrm>
        </p:spPr>
        <p:txBody>
          <a:bodyPr>
            <a:normAutofit/>
          </a:bodyPr>
          <a:lstStyle/>
          <a:p>
            <a:pPr>
              <a:lnSpc>
                <a:spcPct val="150000"/>
              </a:lnSpc>
              <a:buClr>
                <a:srgbClr val="92D050"/>
              </a:buClr>
              <a:buNone/>
            </a:pPr>
            <a:r>
              <a:rPr lang="en-US" sz="3400" dirty="0">
                <a:solidFill>
                  <a:srgbClr val="92D050"/>
                </a:solidFill>
                <a:latin typeface="Arial" pitchFamily="34" charset="0"/>
                <a:cs typeface="Arial" pitchFamily="34" charset="0"/>
              </a:rPr>
              <a:t>Funding source considerations</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Confidentiality and privacy</a:t>
            </a:r>
            <a:endParaRPr lang="en-US" sz="2800" dirty="0">
              <a:solidFill>
                <a:schemeClr val="tx1">
                  <a:lumMod val="50000"/>
                  <a:lumOff val="50000"/>
                </a:schemeClr>
              </a:solidFill>
              <a:latin typeface="Arial" pitchFamily="34" charset="0"/>
              <a:cs typeface="Arial" pitchFamily="34" charset="0"/>
            </a:endParaRP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Source of investor funds</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Proper licensing</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Experience and tenure in industry</a:t>
            </a:r>
          </a:p>
          <a:p>
            <a:pPr>
              <a:buClr>
                <a:srgbClr val="92D050"/>
              </a:buClr>
              <a:buNone/>
            </a:pPr>
            <a:r>
              <a:rPr lang="en-US" dirty="0">
                <a:latin typeface="Gill Sans MT Pro Light" pitchFamily="34" charset="0"/>
              </a:rPr>
              <a:t>    </a:t>
            </a:r>
          </a:p>
        </p:txBody>
      </p:sp>
      <p:sp>
        <p:nvSpPr>
          <p:cNvPr id="4" name="Rectangle 3"/>
          <p:cNvSpPr/>
          <p:nvPr/>
        </p:nvSpPr>
        <p:spPr>
          <a:xfrm>
            <a:off x="5029200" y="6372920"/>
            <a:ext cx="37338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Market Regulation</a:t>
            </a:r>
          </a:p>
        </p:txBody>
      </p:sp>
      <p:sp>
        <p:nvSpPr>
          <p:cNvPr id="5" name="Content Placeholder 4"/>
          <p:cNvSpPr>
            <a:spLocks noGrp="1"/>
          </p:cNvSpPr>
          <p:nvPr>
            <p:ph idx="1"/>
          </p:nvPr>
        </p:nvSpPr>
        <p:spPr>
          <a:xfrm>
            <a:off x="1066800" y="1600200"/>
            <a:ext cx="7620000" cy="4952999"/>
          </a:xfrm>
        </p:spPr>
        <p:txBody>
          <a:bodyPr>
            <a:normAutofit/>
          </a:bodyPr>
          <a:lstStyle/>
          <a:p>
            <a:pPr>
              <a:lnSpc>
                <a:spcPct val="150000"/>
              </a:lnSpc>
              <a:buClr>
                <a:srgbClr val="92D050"/>
              </a:buClr>
              <a:buNone/>
            </a:pPr>
            <a:endParaRPr lang="en-US" sz="3400" dirty="0">
              <a:solidFill>
                <a:srgbClr val="92D050"/>
              </a:solidFill>
              <a:latin typeface="Gill Sans MT Pro Medium" pitchFamily="34" charset="0"/>
            </a:endParaRPr>
          </a:p>
          <a:p>
            <a:pPr>
              <a:lnSpc>
                <a:spcPct val="150000"/>
              </a:lnSpc>
              <a:buClr>
                <a:srgbClr val="92D050"/>
              </a:buClr>
              <a:buNone/>
            </a:pPr>
            <a:endParaRPr lang="en-US" sz="3400" dirty="0">
              <a:solidFill>
                <a:srgbClr val="92D050"/>
              </a:solidFill>
              <a:latin typeface="Gill Sans MT Pro Medium" pitchFamily="34" charset="0"/>
            </a:endParaRPr>
          </a:p>
        </p:txBody>
      </p:sp>
      <p:sp>
        <p:nvSpPr>
          <p:cNvPr id="4" name="TextBox 3"/>
          <p:cNvSpPr txBox="1"/>
          <p:nvPr/>
        </p:nvSpPr>
        <p:spPr>
          <a:xfrm>
            <a:off x="1143000" y="2438400"/>
            <a:ext cx="2743200" cy="1200329"/>
          </a:xfrm>
          <a:prstGeom prst="rect">
            <a:avLst/>
          </a:prstGeom>
          <a:noFill/>
        </p:spPr>
        <p:txBody>
          <a:bodyPr wrap="square" rtlCol="0">
            <a:spAutoFit/>
          </a:bodyPr>
          <a:lstStyle/>
          <a:p>
            <a:pPr>
              <a:buClr>
                <a:srgbClr val="92D050"/>
              </a:buClr>
              <a:buFont typeface="Wingdings" pitchFamily="2" charset="2"/>
              <a:buChar char="§"/>
            </a:pPr>
            <a:endParaRPr lang="en-US" dirty="0"/>
          </a:p>
          <a:p>
            <a:pPr>
              <a:lnSpc>
                <a:spcPct val="200000"/>
              </a:lnSpc>
              <a:buClr>
                <a:srgbClr val="92D050"/>
              </a:buClr>
              <a:buFont typeface="Wingdings" pitchFamily="2" charset="2"/>
              <a:buChar char="§"/>
            </a:pPr>
            <a:endParaRPr lang="en-US" dirty="0">
              <a:latin typeface="Gill Sans MT Pro Light" pitchFamily="34" charset="0"/>
            </a:endParaRPr>
          </a:p>
          <a:p>
            <a:endParaRPr lang="en-US" dirty="0"/>
          </a:p>
        </p:txBody>
      </p:sp>
      <p:sp>
        <p:nvSpPr>
          <p:cNvPr id="8" name="TextBox 7"/>
          <p:cNvSpPr txBox="1"/>
          <p:nvPr/>
        </p:nvSpPr>
        <p:spPr>
          <a:xfrm>
            <a:off x="5029200" y="6248400"/>
            <a:ext cx="3505200" cy="256480"/>
          </a:xfrm>
          <a:prstGeom prst="rect">
            <a:avLst/>
          </a:prstGeom>
          <a:noFill/>
        </p:spPr>
        <p:txBody>
          <a:bodyPr wrap="square" rtlCol="0">
            <a:spAutoFit/>
          </a:bodyPr>
          <a:lstStyle/>
          <a:p>
            <a:r>
              <a:rPr lang="en-US" sz="1600" baseline="30000" dirty="0">
                <a:latin typeface="Arial" pitchFamily="34" charset="0"/>
                <a:cs typeface="Arial" pitchFamily="34" charset="0"/>
              </a:rPr>
              <a:t>Not for distribution, copying or unauthorized use.</a:t>
            </a:r>
          </a:p>
        </p:txBody>
      </p:sp>
      <p:pic>
        <p:nvPicPr>
          <p:cNvPr id="9" name="Picture 8" descr="LS_RegulationMap_20131001.jpg"/>
          <p:cNvPicPr>
            <a:picLocks noChangeAspect="1"/>
          </p:cNvPicPr>
          <p:nvPr/>
        </p:nvPicPr>
        <p:blipFill>
          <a:blip r:embed="rId2" cstate="print"/>
          <a:srcRect l="13081" t="21111" r="16515" b="21111"/>
          <a:stretch>
            <a:fillRect/>
          </a:stretch>
        </p:blipFill>
        <p:spPr>
          <a:xfrm>
            <a:off x="1295400" y="1447800"/>
            <a:ext cx="6248400" cy="3962400"/>
          </a:xfrm>
          <a:prstGeom prst="rect">
            <a:avLst/>
          </a:prstGeom>
        </p:spPr>
      </p:pic>
      <p:pic>
        <p:nvPicPr>
          <p:cNvPr id="10" name="Picture 9" descr="LS_RegulationMap_20131001.jpg"/>
          <p:cNvPicPr>
            <a:picLocks noChangeAspect="1"/>
          </p:cNvPicPr>
          <p:nvPr/>
        </p:nvPicPr>
        <p:blipFill>
          <a:blip r:embed="rId2" cstate="print"/>
          <a:srcRect t="83333" r="29394" b="11111"/>
          <a:stretch>
            <a:fillRect/>
          </a:stretch>
        </p:blipFill>
        <p:spPr>
          <a:xfrm>
            <a:off x="457200" y="5486400"/>
            <a:ext cx="6266330" cy="381000"/>
          </a:xfrm>
          <a:prstGeom prst="rect">
            <a:avLst/>
          </a:prstGeom>
        </p:spPr>
      </p:pic>
      <p:sp>
        <p:nvSpPr>
          <p:cNvPr id="11" name="TextBox 10"/>
          <p:cNvSpPr txBox="1"/>
          <p:nvPr/>
        </p:nvSpPr>
        <p:spPr>
          <a:xfrm>
            <a:off x="685800" y="6172200"/>
            <a:ext cx="3962400" cy="430887"/>
          </a:xfrm>
          <a:prstGeom prst="rect">
            <a:avLst/>
          </a:prstGeom>
          <a:noFill/>
        </p:spPr>
        <p:txBody>
          <a:bodyPr wrap="square" rtlCol="0">
            <a:spAutoFit/>
          </a:bodyPr>
          <a:lstStyle/>
          <a:p>
            <a:r>
              <a:rPr lang="en-US" sz="1100" baseline="30000" dirty="0">
                <a:latin typeface="Arial" pitchFamily="34" charset="0"/>
                <a:cs typeface="Arial" pitchFamily="34" charset="0"/>
              </a:rPr>
              <a:t>1 </a:t>
            </a:r>
            <a:r>
              <a:rPr lang="en-US" sz="1100" dirty="0">
                <a:latin typeface="Arial" pitchFamily="34" charset="0"/>
                <a:cs typeface="Arial" pitchFamily="34" charset="0"/>
              </a:rPr>
              <a:t>New Mexico, Michigan and Delaware regulate </a:t>
            </a:r>
            <a:r>
              <a:rPr lang="en-US" sz="1100" dirty="0" err="1">
                <a:latin typeface="Arial" pitchFamily="34" charset="0"/>
                <a:cs typeface="Arial" pitchFamily="34" charset="0"/>
              </a:rPr>
              <a:t>viatical</a:t>
            </a:r>
            <a:r>
              <a:rPr lang="en-US" sz="1100" dirty="0">
                <a:latin typeface="Arial" pitchFamily="34" charset="0"/>
                <a:cs typeface="Arial" pitchFamily="34" charset="0"/>
              </a:rPr>
              <a:t> settlements only.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717BA31-F95D-8AC8-E884-A4803680FE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A117158-CAB4-0383-F4B2-AAC75595577B}"/>
              </a:ext>
            </a:extLst>
          </p:cNvPr>
          <p:cNvSpPr>
            <a:spLocks noGrp="1"/>
          </p:cNvSpPr>
          <p:nvPr>
            <p:ph type="title"/>
          </p:nvPr>
        </p:nvSpPr>
        <p:spPr>
          <a:xfrm>
            <a:off x="0" y="0"/>
            <a:ext cx="9144000" cy="1295400"/>
          </a:xfrm>
          <a:solidFill>
            <a:srgbClr val="92D050"/>
          </a:solidFill>
        </p:spPr>
        <p:txBody>
          <a:bodyPr lIns="1097280" tIns="274320" bIns="0">
            <a:normAutofit/>
          </a:bodyPr>
          <a:lstStyle/>
          <a:p>
            <a:pPr algn="l"/>
            <a:r>
              <a:rPr lang="en-US" sz="3200" dirty="0">
                <a:solidFill>
                  <a:schemeClr val="bg1"/>
                </a:solidFill>
                <a:latin typeface="Arial" panose="020B0604020202020204" pitchFamily="34" charset="0"/>
                <a:cs typeface="Arial" panose="020B0604020202020204" pitchFamily="34" charset="0"/>
              </a:rPr>
              <a:t>Key Provisions of the Illinois Life Settlements Law</a:t>
            </a:r>
          </a:p>
        </p:txBody>
      </p:sp>
      <p:sp>
        <p:nvSpPr>
          <p:cNvPr id="5" name="Content Placeholder 4">
            <a:extLst>
              <a:ext uri="{FF2B5EF4-FFF2-40B4-BE49-F238E27FC236}">
                <a16:creationId xmlns:a16="http://schemas.microsoft.com/office/drawing/2014/main" xmlns="" id="{F1C42F0B-6F04-85A0-B2B1-88FEE4A23822}"/>
              </a:ext>
            </a:extLst>
          </p:cNvPr>
          <p:cNvSpPr>
            <a:spLocks noGrp="1"/>
          </p:cNvSpPr>
          <p:nvPr>
            <p:ph idx="1"/>
          </p:nvPr>
        </p:nvSpPr>
        <p:spPr>
          <a:xfrm>
            <a:off x="990600" y="1600200"/>
            <a:ext cx="7772400" cy="4648199"/>
          </a:xfrm>
        </p:spPr>
        <p:txBody>
          <a:bodyPr>
            <a:normAutofit lnSpcReduction="10000"/>
          </a:bodyPr>
          <a:lstStyle/>
          <a:p>
            <a:pPr marL="228600" indent="-228600">
              <a:lnSpc>
                <a:spcPct val="150000"/>
              </a:lnSpc>
              <a:buClr>
                <a:srgbClr val="92D050"/>
              </a:buClr>
              <a:buFont typeface="Wingdings" pitchFamily="2" charset="2"/>
              <a:buChar char="§"/>
            </a:pPr>
            <a:r>
              <a:rPr lang="en-US" sz="2400" dirty="0">
                <a:latin typeface="Arial" pitchFamily="34" charset="0"/>
                <a:cs typeface="Arial" pitchFamily="34" charset="0"/>
              </a:rPr>
              <a:t>Viatical Settlements Act of 2009 (ILCS 159); Illinois Administrative Code, Title 50 (Part 3701)</a:t>
            </a:r>
          </a:p>
          <a:p>
            <a:pPr marL="228600" indent="-228600">
              <a:lnSpc>
                <a:spcPct val="150000"/>
              </a:lnSpc>
              <a:buClr>
                <a:srgbClr val="92D050"/>
              </a:buClr>
              <a:buFont typeface="Wingdings" pitchFamily="2" charset="2"/>
              <a:buChar char="§"/>
            </a:pPr>
            <a:r>
              <a:rPr lang="en-US" sz="2400" dirty="0">
                <a:latin typeface="Arial" pitchFamily="34" charset="0"/>
                <a:cs typeface="Arial" pitchFamily="34" charset="0"/>
              </a:rPr>
              <a:t>Licensing Requirements</a:t>
            </a:r>
          </a:p>
          <a:p>
            <a:pPr marL="228600" indent="-228600">
              <a:lnSpc>
                <a:spcPct val="150000"/>
              </a:lnSpc>
              <a:buClr>
                <a:srgbClr val="92D050"/>
              </a:buClr>
              <a:buFont typeface="Wingdings" pitchFamily="2" charset="2"/>
              <a:buChar char="§"/>
            </a:pPr>
            <a:r>
              <a:rPr lang="en-US" sz="2400" dirty="0">
                <a:latin typeface="Arial" pitchFamily="34" charset="0"/>
                <a:cs typeface="Arial" pitchFamily="34" charset="0"/>
              </a:rPr>
              <a:t>Mandatory Disclosures</a:t>
            </a:r>
          </a:p>
          <a:p>
            <a:pPr marL="228600" indent="-228600">
              <a:lnSpc>
                <a:spcPct val="150000"/>
              </a:lnSpc>
              <a:buClr>
                <a:srgbClr val="92D050"/>
              </a:buClr>
              <a:buFont typeface="Wingdings" pitchFamily="2" charset="2"/>
              <a:buChar char="§"/>
            </a:pPr>
            <a:r>
              <a:rPr lang="en-US" sz="2400" dirty="0">
                <a:latin typeface="Arial" pitchFamily="34" charset="0"/>
                <a:cs typeface="Arial" pitchFamily="34" charset="0"/>
              </a:rPr>
              <a:t>Rescission Rights (at least </a:t>
            </a:r>
            <a:r>
              <a:rPr lang="en-US" sz="2400">
                <a:latin typeface="Arial" pitchFamily="34" charset="0"/>
                <a:cs typeface="Arial" pitchFamily="34" charset="0"/>
              </a:rPr>
              <a:t>30 days </a:t>
            </a:r>
            <a:r>
              <a:rPr lang="en-US" sz="2400" dirty="0">
                <a:latin typeface="Arial" pitchFamily="34" charset="0"/>
                <a:cs typeface="Arial" pitchFamily="34" charset="0"/>
              </a:rPr>
              <a:t>from contract execution or 15 days from receipt </a:t>
            </a:r>
            <a:r>
              <a:rPr lang="en-US" sz="2400">
                <a:latin typeface="Arial" pitchFamily="34" charset="0"/>
                <a:cs typeface="Arial" pitchFamily="34" charset="0"/>
              </a:rPr>
              <a:t>of proceeds).</a:t>
            </a:r>
            <a:endParaRPr lang="en-US" sz="2400" dirty="0">
              <a:latin typeface="Arial" pitchFamily="34" charset="0"/>
              <a:cs typeface="Arial" pitchFamily="34" charset="0"/>
            </a:endParaRPr>
          </a:p>
          <a:p>
            <a:pPr marL="228600" indent="-228600">
              <a:lnSpc>
                <a:spcPct val="150000"/>
              </a:lnSpc>
              <a:buClr>
                <a:srgbClr val="92D050"/>
              </a:buClr>
              <a:buFont typeface="Wingdings" pitchFamily="2" charset="2"/>
              <a:buChar char="§"/>
            </a:pPr>
            <a:r>
              <a:rPr lang="en-US" sz="2400" dirty="0">
                <a:latin typeface="Arial" pitchFamily="34" charset="0"/>
                <a:cs typeface="Arial" pitchFamily="34" charset="0"/>
              </a:rPr>
              <a:t>Fraudulent Practices </a:t>
            </a:r>
          </a:p>
          <a:p>
            <a:pPr marL="228600" indent="-228600">
              <a:lnSpc>
                <a:spcPct val="150000"/>
              </a:lnSpc>
              <a:buClr>
                <a:srgbClr val="92D050"/>
              </a:buClr>
              <a:buFont typeface="Wingdings" pitchFamily="2" charset="2"/>
              <a:buChar char="§"/>
            </a:pPr>
            <a:r>
              <a:rPr lang="en-US" sz="2400" dirty="0">
                <a:latin typeface="Arial" pitchFamily="34" charset="0"/>
                <a:cs typeface="Arial" pitchFamily="34" charset="0"/>
              </a:rPr>
              <a:t>Prohibition of engaging in STOLI practices</a:t>
            </a:r>
          </a:p>
        </p:txBody>
      </p:sp>
      <p:sp>
        <p:nvSpPr>
          <p:cNvPr id="4" name="Rectangle 3">
            <a:extLst>
              <a:ext uri="{FF2B5EF4-FFF2-40B4-BE49-F238E27FC236}">
                <a16:creationId xmlns:a16="http://schemas.microsoft.com/office/drawing/2014/main" xmlns="" id="{2CE28FD9-F55B-F874-37AC-6392F39EE3EA}"/>
              </a:ext>
            </a:extLst>
          </p:cNvPr>
          <p:cNvSpPr/>
          <p:nvPr/>
        </p:nvSpPr>
        <p:spPr>
          <a:xfrm>
            <a:off x="5029200" y="6372920"/>
            <a:ext cx="33528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extLst>
      <p:ext uri="{BB962C8B-B14F-4D97-AF65-F5344CB8AC3E}">
        <p14:creationId xmlns:p14="http://schemas.microsoft.com/office/powerpoint/2010/main" val="576812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Good News vs. Good News</a:t>
            </a:r>
          </a:p>
        </p:txBody>
      </p:sp>
      <p:sp>
        <p:nvSpPr>
          <p:cNvPr id="5" name="Content Placeholder 4"/>
          <p:cNvSpPr>
            <a:spLocks noGrp="1"/>
          </p:cNvSpPr>
          <p:nvPr>
            <p:ph idx="1"/>
          </p:nvPr>
        </p:nvSpPr>
        <p:spPr>
          <a:xfrm>
            <a:off x="990600" y="1676400"/>
            <a:ext cx="7772400" cy="4648199"/>
          </a:xfrm>
        </p:spPr>
        <p:txBody>
          <a:bodyPr>
            <a:normAutofit/>
          </a:bodyPr>
          <a:lstStyle/>
          <a:p>
            <a:pPr marL="0" indent="0">
              <a:spcAft>
                <a:spcPts val="675"/>
              </a:spcAft>
              <a:buClr>
                <a:srgbClr val="92D050"/>
              </a:buClr>
              <a:buNone/>
            </a:pPr>
            <a:r>
              <a:rPr lang="en-US" sz="2000" dirty="0">
                <a:latin typeface="Arial" panose="020B0604020202020204" pitchFamily="34" charset="0"/>
                <a:cs typeface="Arial" panose="020B0604020202020204" pitchFamily="34" charset="0"/>
              </a:rPr>
              <a:t>The result of the policy valuation might be that the policy is performing well and should be maintained. Or you may find that the policy is worth far more than you previously thought and your client can benefit from a reallocation of those assets through a life settlement.  </a:t>
            </a:r>
          </a:p>
          <a:p>
            <a:pPr marL="0" indent="0">
              <a:spcAft>
                <a:spcPts val="675"/>
              </a:spcAft>
              <a:buClr>
                <a:srgbClr val="92D050"/>
              </a:buClr>
              <a:buNone/>
            </a:pPr>
            <a:r>
              <a:rPr lang="en-US" sz="1800" b="1" dirty="0">
                <a:solidFill>
                  <a:srgbClr val="92D050"/>
                </a:solidFill>
                <a:latin typeface="Arial" panose="020B0604020202020204" pitchFamily="34" charset="0"/>
                <a:cs typeface="Arial" panose="020B0604020202020204" pitchFamily="34" charset="0"/>
              </a:rPr>
              <a:t>In either case, it is a win.</a:t>
            </a:r>
          </a:p>
          <a:p>
            <a:pPr marL="514350">
              <a:spcAft>
                <a:spcPts val="675"/>
              </a:spcAft>
              <a:buClr>
                <a:srgbClr val="92D050"/>
              </a:buClr>
              <a:buFont typeface="Wingdings" pitchFamily="2" charset="2"/>
              <a:buChar char="§"/>
            </a:pPr>
            <a:r>
              <a:rPr lang="en-US" sz="1800" dirty="0">
                <a:latin typeface="Arial" panose="020B0604020202020204" pitchFamily="34" charset="0"/>
                <a:cs typeface="Arial" panose="020B0604020202020204" pitchFamily="34" charset="0"/>
              </a:rPr>
              <a:t>Unlock the fair market value of your client’s life insurance policy;</a:t>
            </a:r>
          </a:p>
          <a:p>
            <a:pPr marL="514350">
              <a:spcAft>
                <a:spcPts val="675"/>
              </a:spcAft>
              <a:buClr>
                <a:srgbClr val="92D050"/>
              </a:buClr>
              <a:buFont typeface="Wingdings" pitchFamily="2" charset="2"/>
              <a:buChar char="§"/>
            </a:pPr>
            <a:r>
              <a:rPr lang="en-US" sz="1800" dirty="0">
                <a:latin typeface="Arial" panose="020B0604020202020204" pitchFamily="34" charset="0"/>
                <a:cs typeface="Arial" panose="020B0604020202020204" pitchFamily="34" charset="0"/>
              </a:rPr>
              <a:t>Uncover new sources of liquidity for your clients;</a:t>
            </a:r>
          </a:p>
          <a:p>
            <a:pPr marL="514350">
              <a:spcAft>
                <a:spcPts val="675"/>
              </a:spcAft>
              <a:buClr>
                <a:srgbClr val="92D050"/>
              </a:buClr>
              <a:buFont typeface="Wingdings" pitchFamily="2" charset="2"/>
              <a:buChar char="§"/>
            </a:pPr>
            <a:r>
              <a:rPr lang="en-US" sz="1800" dirty="0">
                <a:latin typeface="Arial" panose="020B0604020202020204" pitchFamily="34" charset="0"/>
                <a:cs typeface="Arial" panose="020B0604020202020204" pitchFamily="34" charset="0"/>
              </a:rPr>
              <a:t>Provide useful planning options for your clients;</a:t>
            </a:r>
          </a:p>
          <a:p>
            <a:pPr marL="514350">
              <a:spcAft>
                <a:spcPts val="675"/>
              </a:spcAft>
              <a:buClr>
                <a:srgbClr val="92D050"/>
              </a:buClr>
              <a:buFont typeface="Wingdings" pitchFamily="2" charset="2"/>
              <a:buChar char="§"/>
            </a:pPr>
            <a:r>
              <a:rPr lang="en-US" sz="1800" dirty="0">
                <a:latin typeface="Arial" panose="020B0604020202020204" pitchFamily="34" charset="0"/>
                <a:cs typeface="Arial" panose="020B0604020202020204" pitchFamily="34" charset="0"/>
              </a:rPr>
              <a:t>Be a solution to poorly structured or financed policies.</a:t>
            </a:r>
            <a:endParaRPr lang="en-US" sz="1400" dirty="0">
              <a:latin typeface="Arial" panose="020B0604020202020204" pitchFamily="34" charset="0"/>
              <a:cs typeface="Arial" panose="020B0604020202020204" pitchFamily="34" charset="0"/>
            </a:endParaRPr>
          </a:p>
        </p:txBody>
      </p:sp>
      <p:sp>
        <p:nvSpPr>
          <p:cNvPr id="4" name="Rectangle 3"/>
          <p:cNvSpPr/>
          <p:nvPr/>
        </p:nvSpPr>
        <p:spPr>
          <a:xfrm>
            <a:off x="5029200" y="6372920"/>
            <a:ext cx="33528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extLst>
      <p:ext uri="{BB962C8B-B14F-4D97-AF65-F5344CB8AC3E}">
        <p14:creationId xmlns:p14="http://schemas.microsoft.com/office/powerpoint/2010/main" val="25303254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Consumer Benefits </a:t>
            </a:r>
          </a:p>
        </p:txBody>
      </p:sp>
      <p:sp>
        <p:nvSpPr>
          <p:cNvPr id="3" name="Content Placeholder 2"/>
          <p:cNvSpPr>
            <a:spLocks noGrp="1"/>
          </p:cNvSpPr>
          <p:nvPr>
            <p:ph idx="1"/>
          </p:nvPr>
        </p:nvSpPr>
        <p:spPr>
          <a:xfrm>
            <a:off x="876300" y="1447800"/>
            <a:ext cx="8001000" cy="4525963"/>
          </a:xfrm>
        </p:spPr>
        <p:txBody>
          <a:bodyPr>
            <a:noAutofit/>
          </a:bodyPr>
          <a:lstStyle/>
          <a:p>
            <a:pPr>
              <a:spcAft>
                <a:spcPts val="675"/>
              </a:spcAft>
              <a:buClr>
                <a:srgbClr val="92D050"/>
              </a:buClr>
              <a:buFont typeface="Wingdings" pitchFamily="2" charset="2"/>
              <a:buChar char="§"/>
            </a:pPr>
            <a:r>
              <a:rPr lang="en-US" sz="2000" dirty="0">
                <a:latin typeface="Arial" panose="020B0604020202020204" pitchFamily="34" charset="0"/>
                <a:cs typeface="Arial" panose="020B0604020202020204" pitchFamily="34" charset="0"/>
              </a:rPr>
              <a:t>It is estimated that more than $600 billion of life insurance is surrendered or permitted to lapse each year</a:t>
            </a:r>
            <a:r>
              <a:rPr lang="en-US" sz="2000" baseline="30000" dirty="0">
                <a:latin typeface="Arial" panose="020B0604020202020204" pitchFamily="34" charset="0"/>
                <a:cs typeface="Arial" panose="020B0604020202020204" pitchFamily="34" charset="0"/>
              </a:rPr>
              <a:t>(1) </a:t>
            </a:r>
            <a:r>
              <a:rPr lang="en-US" sz="2000" dirty="0">
                <a:latin typeface="Arial" panose="020B0604020202020204" pitchFamily="34" charset="0"/>
                <a:cs typeface="Arial" panose="020B0604020202020204" pitchFamily="34" charset="0"/>
              </a:rPr>
              <a:t>– more than $100 billion of which is by seniors.</a:t>
            </a:r>
            <a:r>
              <a:rPr lang="en-US" sz="2000" baseline="30000" dirty="0">
                <a:latin typeface="Arial" panose="020B0604020202020204" pitchFamily="34" charset="0"/>
                <a:cs typeface="Arial" panose="020B0604020202020204" pitchFamily="34" charset="0"/>
              </a:rPr>
              <a:t>(2) </a:t>
            </a:r>
            <a:r>
              <a:rPr lang="en-US" sz="2000" dirty="0">
                <a:latin typeface="Arial" panose="020B0604020202020204" pitchFamily="34" charset="0"/>
                <a:cs typeface="Arial" panose="020B0604020202020204" pitchFamily="34" charset="0"/>
              </a:rPr>
              <a:t>Further, nearly 90% of all Universal Life policies never result in a death claim.</a:t>
            </a:r>
            <a:r>
              <a:rPr lang="en-US" sz="2000" baseline="30000" dirty="0">
                <a:latin typeface="Arial" panose="020B0604020202020204" pitchFamily="34" charset="0"/>
                <a:cs typeface="Arial" panose="020B0604020202020204" pitchFamily="34" charset="0"/>
              </a:rPr>
              <a:t>(3)</a:t>
            </a:r>
          </a:p>
          <a:p>
            <a:pPr>
              <a:spcAft>
                <a:spcPts val="675"/>
              </a:spcAft>
              <a:buClr>
                <a:srgbClr val="92D050"/>
              </a:buClr>
              <a:buFont typeface="Wingdings" pitchFamily="2" charset="2"/>
              <a:buChar char="§"/>
            </a:pPr>
            <a:r>
              <a:rPr lang="en-US" sz="2000" dirty="0">
                <a:latin typeface="Arial" panose="020B0604020202020204" pitchFamily="34" charset="0"/>
                <a:cs typeface="Arial" panose="020B0604020202020204" pitchFamily="34" charset="0"/>
              </a:rPr>
              <a:t>Over 95% of Term Life policies never result in a death claim. If your client is considering a lapse, a life settlement can help recoup premiums rather than walking away empty handed.</a:t>
            </a:r>
          </a:p>
          <a:p>
            <a:pPr>
              <a:spcAft>
                <a:spcPts val="675"/>
              </a:spcAft>
              <a:buClr>
                <a:srgbClr val="92D050"/>
              </a:buClr>
              <a:buFont typeface="Wingdings" pitchFamily="2" charset="2"/>
              <a:buChar char="§"/>
            </a:pPr>
            <a:r>
              <a:rPr lang="en-US" sz="2000" dirty="0">
                <a:latin typeface="Arial" panose="020B0604020202020204" pitchFamily="34" charset="0"/>
                <a:cs typeface="Arial" panose="020B0604020202020204" pitchFamily="34" charset="0"/>
              </a:rPr>
              <a:t>A surrender essentially is a sale of the policy back to the insurance company for cash value. </a:t>
            </a:r>
          </a:p>
          <a:p>
            <a:pPr>
              <a:spcAft>
                <a:spcPts val="675"/>
              </a:spcAft>
              <a:buClr>
                <a:srgbClr val="92D050"/>
              </a:buClr>
              <a:buFont typeface="Wingdings" pitchFamily="2" charset="2"/>
              <a:buChar char="§"/>
            </a:pPr>
            <a:r>
              <a:rPr lang="en-US" sz="2000" dirty="0">
                <a:latin typeface="Arial" panose="020B0604020202020204" pitchFamily="34" charset="0"/>
                <a:cs typeface="Arial" panose="020B0604020202020204" pitchFamily="34" charset="0"/>
              </a:rPr>
              <a:t>Multiple studies show that, on average, sellers receive 4X the policy’s cash surrender value in addition to decreased monthly expenditures for policy premiums.</a:t>
            </a:r>
            <a:r>
              <a:rPr lang="en-US" sz="2000" baseline="30000" dirty="0">
                <a:latin typeface="Arial" panose="020B0604020202020204" pitchFamily="34" charset="0"/>
                <a:cs typeface="Arial" panose="020B0604020202020204" pitchFamily="34" charset="0"/>
              </a:rPr>
              <a:t>(4) </a:t>
            </a:r>
          </a:p>
        </p:txBody>
      </p:sp>
      <p:sp>
        <p:nvSpPr>
          <p:cNvPr id="4" name="Rectangle 3"/>
          <p:cNvSpPr/>
          <p:nvPr/>
        </p:nvSpPr>
        <p:spPr>
          <a:xfrm>
            <a:off x="5029200" y="6372920"/>
            <a:ext cx="3810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
        <p:nvSpPr>
          <p:cNvPr id="6" name="TextBox 5">
            <a:extLst>
              <a:ext uri="{FF2B5EF4-FFF2-40B4-BE49-F238E27FC236}">
                <a16:creationId xmlns:a16="http://schemas.microsoft.com/office/drawing/2014/main" xmlns="" id="{B5D46542-B07A-8695-3665-2F41A88E6C20}"/>
              </a:ext>
            </a:extLst>
          </p:cNvPr>
          <p:cNvSpPr txBox="1"/>
          <p:nvPr/>
        </p:nvSpPr>
        <p:spPr>
          <a:xfrm>
            <a:off x="304800" y="6080532"/>
            <a:ext cx="4572000" cy="584775"/>
          </a:xfrm>
          <a:prstGeom prst="rect">
            <a:avLst/>
          </a:prstGeom>
          <a:noFill/>
        </p:spPr>
        <p:txBody>
          <a:bodyPr wrap="square">
            <a:spAutoFit/>
          </a:bodyPr>
          <a:lstStyle/>
          <a:p>
            <a:pPr defTabSz="685800">
              <a:defRPr/>
            </a:pPr>
            <a:r>
              <a:rPr lang="en-US" sz="800" baseline="30000" dirty="0">
                <a:solidFill>
                  <a:prstClr val="black">
                    <a:lumMod val="65000"/>
                    <a:lumOff val="35000"/>
                  </a:prstClr>
                </a:solidFill>
                <a:latin typeface="Gill Sans MT" panose="020B0502020104020203" pitchFamily="34" charset="77"/>
              </a:rPr>
              <a:t>(1)</a:t>
            </a:r>
            <a:r>
              <a:rPr lang="en-US" sz="800" dirty="0">
                <a:solidFill>
                  <a:prstClr val="black">
                    <a:lumMod val="65000"/>
                    <a:lumOff val="35000"/>
                  </a:prstClr>
                </a:solidFill>
                <a:latin typeface="Gill Sans MT" panose="020B0502020104020203" pitchFamily="34" charset="77"/>
              </a:rPr>
              <a:t>Source: 2022 ACLI Life Insurers Fact Book</a:t>
            </a:r>
          </a:p>
          <a:p>
            <a:pPr defTabSz="685800">
              <a:defRPr/>
            </a:pPr>
            <a:r>
              <a:rPr lang="en-US" sz="800" baseline="30000" dirty="0">
                <a:solidFill>
                  <a:prstClr val="black">
                    <a:lumMod val="65000"/>
                    <a:lumOff val="35000"/>
                  </a:prstClr>
                </a:solidFill>
                <a:latin typeface="Gill Sans MT" panose="020B0502020104020203" pitchFamily="34" charset="77"/>
              </a:rPr>
              <a:t>(2)</a:t>
            </a:r>
            <a:r>
              <a:rPr lang="en-US" sz="800" dirty="0">
                <a:solidFill>
                  <a:prstClr val="black">
                    <a:lumMod val="65000"/>
                    <a:lumOff val="35000"/>
                  </a:prstClr>
                </a:solidFill>
                <a:latin typeface="Gill Sans MT" panose="020B0502020104020203" pitchFamily="34" charset="77"/>
              </a:rPr>
              <a:t>Source: LISA Institutional Investors Conference Study</a:t>
            </a:r>
          </a:p>
          <a:p>
            <a:pPr defTabSz="685800">
              <a:defRPr/>
            </a:pPr>
            <a:r>
              <a:rPr lang="en-US" sz="800" baseline="30000" dirty="0">
                <a:solidFill>
                  <a:prstClr val="black">
                    <a:lumMod val="65000"/>
                    <a:lumOff val="35000"/>
                  </a:prstClr>
                </a:solidFill>
                <a:latin typeface="Gill Sans MT" panose="020B0502020104020203" pitchFamily="34" charset="77"/>
              </a:rPr>
              <a:t>(3)</a:t>
            </a:r>
            <a:r>
              <a:rPr lang="en-US" sz="800" dirty="0">
                <a:solidFill>
                  <a:prstClr val="black">
                    <a:lumMod val="65000"/>
                    <a:lumOff val="35000"/>
                  </a:prstClr>
                </a:solidFill>
                <a:latin typeface="Gill Sans MT" panose="020B0502020104020203" pitchFamily="34" charset="77"/>
              </a:rPr>
              <a:t>Source: Olin Business School and Wharton School Lapse-Based Insurance study</a:t>
            </a:r>
          </a:p>
          <a:p>
            <a:pPr defTabSz="685800">
              <a:defRPr/>
            </a:pPr>
            <a:r>
              <a:rPr lang="en-US" sz="800" baseline="30000" dirty="0">
                <a:solidFill>
                  <a:prstClr val="black">
                    <a:lumMod val="65000"/>
                    <a:lumOff val="35000"/>
                  </a:prstClr>
                </a:solidFill>
                <a:latin typeface="Gill Sans MT" panose="020B0502020104020203" pitchFamily="34" charset="77"/>
              </a:rPr>
              <a:t>(4)</a:t>
            </a:r>
            <a:r>
              <a:rPr lang="en-US" sz="800" dirty="0">
                <a:solidFill>
                  <a:prstClr val="black">
                    <a:lumMod val="65000"/>
                    <a:lumOff val="35000"/>
                  </a:prstClr>
                </a:solidFill>
                <a:latin typeface="Gill Sans MT" panose="020B0502020104020203" pitchFamily="34" charset="77"/>
              </a:rPr>
              <a:t>Source: LISA Annual Survey, London Business School study and U.S. GAO Retirement Security study</a:t>
            </a:r>
          </a:p>
        </p:txBody>
      </p:sp>
    </p:spTree>
    <p:extLst>
      <p:ext uri="{BB962C8B-B14F-4D97-AF65-F5344CB8AC3E}">
        <p14:creationId xmlns:p14="http://schemas.microsoft.com/office/powerpoint/2010/main" val="105080455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39CA6F3A-A0BE-8A54-5DC6-D486E2F0A6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1ABC1AB7-B378-8C2C-8D63-078AB05D363E}"/>
              </a:ext>
            </a:extLst>
          </p:cNvPr>
          <p:cNvSpPr>
            <a:spLocks noGrp="1"/>
          </p:cNvSpPr>
          <p:nvPr>
            <p:ph type="title"/>
          </p:nvPr>
        </p:nvSpPr>
        <p:spPr>
          <a:xfrm>
            <a:off x="0" y="0"/>
            <a:ext cx="9144000" cy="1295400"/>
          </a:xfrm>
          <a:solidFill>
            <a:srgbClr val="92D050"/>
          </a:solidFill>
        </p:spPr>
        <p:txBody>
          <a:bodyPr lIns="1097280" tIns="274320" bIns="0" anchor="t">
            <a:noAutofit/>
          </a:bodyPr>
          <a:lstStyle/>
          <a:p>
            <a:pPr algn="l"/>
            <a:r>
              <a:rPr lang="en-US" sz="3000" dirty="0">
                <a:solidFill>
                  <a:schemeClr val="bg1"/>
                </a:solidFill>
                <a:latin typeface="Arial" pitchFamily="34" charset="0"/>
                <a:cs typeface="Arial" pitchFamily="34" charset="0"/>
              </a:rPr>
              <a:t>Potential Fiduciary Liability for Failing to Explore a Life Settlement Transaction</a:t>
            </a:r>
          </a:p>
        </p:txBody>
      </p:sp>
      <p:sp>
        <p:nvSpPr>
          <p:cNvPr id="3" name="Content Placeholder 2">
            <a:extLst>
              <a:ext uri="{FF2B5EF4-FFF2-40B4-BE49-F238E27FC236}">
                <a16:creationId xmlns:a16="http://schemas.microsoft.com/office/drawing/2014/main" xmlns="" id="{5ECE2D37-5E0D-8754-3347-F743EDACCB48}"/>
              </a:ext>
            </a:extLst>
          </p:cNvPr>
          <p:cNvSpPr>
            <a:spLocks noGrp="1"/>
          </p:cNvSpPr>
          <p:nvPr>
            <p:ph idx="1"/>
          </p:nvPr>
        </p:nvSpPr>
        <p:spPr>
          <a:xfrm>
            <a:off x="876300" y="1447800"/>
            <a:ext cx="8001000" cy="4525963"/>
          </a:xfrm>
        </p:spPr>
        <p:txBody>
          <a:bodyPr>
            <a:noAutofit/>
          </a:bodyPr>
          <a:lstStyle/>
          <a:p>
            <a:pPr>
              <a:lnSpc>
                <a:spcPct val="150000"/>
              </a:lnSpc>
              <a:buClr>
                <a:srgbClr val="92D050"/>
              </a:buClr>
              <a:buNone/>
            </a:pPr>
            <a:r>
              <a:rPr lang="en-US" sz="3400" dirty="0">
                <a:solidFill>
                  <a:srgbClr val="92D050"/>
                </a:solidFill>
                <a:latin typeface="Arial" pitchFamily="34" charset="0"/>
                <a:cs typeface="Arial" pitchFamily="34" charset="0"/>
              </a:rPr>
              <a:t>Why It Matters </a:t>
            </a:r>
          </a:p>
          <a:p>
            <a:pPr marL="228600" indent="-228600">
              <a:lnSpc>
                <a:spcPct val="150000"/>
              </a:lnSpc>
              <a:buClr>
                <a:srgbClr val="92D050"/>
              </a:buClr>
              <a:buFont typeface="Wingdings" pitchFamily="2" charset="2"/>
              <a:buChar char="§"/>
            </a:pPr>
            <a:r>
              <a:rPr lang="en-US" sz="2200" b="1" dirty="0">
                <a:latin typeface="Arial" pitchFamily="34" charset="0"/>
                <a:cs typeface="Arial" pitchFamily="34" charset="0"/>
              </a:rPr>
              <a:t>Duty of Care</a:t>
            </a:r>
            <a:r>
              <a:rPr lang="en-US" sz="2200" dirty="0">
                <a:latin typeface="Arial" pitchFamily="34" charset="0"/>
                <a:cs typeface="Arial" pitchFamily="34" charset="0"/>
              </a:rPr>
              <a:t> – Advisors, trustees, and fiduciaries must act in the best interest of clients. </a:t>
            </a:r>
          </a:p>
          <a:p>
            <a:pPr marL="228600" indent="-228600">
              <a:lnSpc>
                <a:spcPct val="150000"/>
              </a:lnSpc>
              <a:buClr>
                <a:srgbClr val="92D050"/>
              </a:buClr>
              <a:buFont typeface="Wingdings" pitchFamily="2" charset="2"/>
              <a:buChar char="§"/>
            </a:pPr>
            <a:r>
              <a:rPr lang="en-US" sz="2200" b="1" dirty="0">
                <a:latin typeface="Arial" pitchFamily="34" charset="0"/>
                <a:cs typeface="Arial" pitchFamily="34" charset="0"/>
              </a:rPr>
              <a:t>Disclosure Obligations </a:t>
            </a:r>
            <a:r>
              <a:rPr lang="en-US" sz="2200" dirty="0">
                <a:latin typeface="Arial" pitchFamily="34" charset="0"/>
                <a:cs typeface="Arial" pitchFamily="34" charset="0"/>
              </a:rPr>
              <a:t>–</a:t>
            </a:r>
            <a:r>
              <a:rPr lang="en-US" sz="2200" b="1" dirty="0">
                <a:latin typeface="Arial" pitchFamily="34" charset="0"/>
                <a:cs typeface="Arial" pitchFamily="34" charset="0"/>
              </a:rPr>
              <a:t> </a:t>
            </a:r>
            <a:r>
              <a:rPr lang="en-US" sz="2200" dirty="0">
                <a:latin typeface="Arial" pitchFamily="34" charset="0"/>
                <a:cs typeface="Arial" pitchFamily="34" charset="0"/>
              </a:rPr>
              <a:t>Failing to present life settlement options could result in financial harm to policyholders. </a:t>
            </a:r>
          </a:p>
          <a:p>
            <a:pPr marL="228600" indent="-228600">
              <a:lnSpc>
                <a:spcPct val="150000"/>
              </a:lnSpc>
              <a:buClr>
                <a:srgbClr val="92D050"/>
              </a:buClr>
              <a:buFont typeface="Wingdings" pitchFamily="2" charset="2"/>
              <a:buChar char="§"/>
            </a:pPr>
            <a:r>
              <a:rPr lang="en-US" sz="2200" b="1" dirty="0">
                <a:latin typeface="Arial" pitchFamily="34" charset="0"/>
                <a:cs typeface="Arial" pitchFamily="34" charset="0"/>
              </a:rPr>
              <a:t>Legal Precedents </a:t>
            </a:r>
            <a:r>
              <a:rPr lang="en-US" sz="2200" dirty="0">
                <a:latin typeface="Arial" pitchFamily="34" charset="0"/>
                <a:cs typeface="Arial" pitchFamily="34" charset="0"/>
              </a:rPr>
              <a:t>– Cases like </a:t>
            </a:r>
            <a:r>
              <a:rPr lang="en-US" sz="2200" i="1" dirty="0">
                <a:latin typeface="Arial" pitchFamily="34" charset="0"/>
                <a:cs typeface="Arial" pitchFamily="34" charset="0"/>
              </a:rPr>
              <a:t>Grill et al. v. Lincoln National Insurance Co. </a:t>
            </a:r>
            <a:r>
              <a:rPr lang="en-US" sz="2200" dirty="0">
                <a:latin typeface="Arial" pitchFamily="34" charset="0"/>
                <a:cs typeface="Arial" pitchFamily="34" charset="0"/>
              </a:rPr>
              <a:t>highlight the risks of failing to inform clients about alternatives to policy lapse or surrender. </a:t>
            </a:r>
          </a:p>
        </p:txBody>
      </p:sp>
      <p:sp>
        <p:nvSpPr>
          <p:cNvPr id="4" name="Rectangle 3">
            <a:extLst>
              <a:ext uri="{FF2B5EF4-FFF2-40B4-BE49-F238E27FC236}">
                <a16:creationId xmlns:a16="http://schemas.microsoft.com/office/drawing/2014/main" xmlns="" id="{5042391C-E6CB-3215-7E32-473C8026F907}"/>
              </a:ext>
            </a:extLst>
          </p:cNvPr>
          <p:cNvSpPr/>
          <p:nvPr/>
        </p:nvSpPr>
        <p:spPr>
          <a:xfrm>
            <a:off x="5029200" y="6372920"/>
            <a:ext cx="3810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extLst>
      <p:ext uri="{BB962C8B-B14F-4D97-AF65-F5344CB8AC3E}">
        <p14:creationId xmlns:p14="http://schemas.microsoft.com/office/powerpoint/2010/main" val="18493345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8984985-AD70-64D9-6418-FD38AFD11A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543A0F0-C1B8-A991-B0C1-1A3444073802}"/>
              </a:ext>
            </a:extLst>
          </p:cNvPr>
          <p:cNvSpPr>
            <a:spLocks noGrp="1"/>
          </p:cNvSpPr>
          <p:nvPr>
            <p:ph type="title"/>
          </p:nvPr>
        </p:nvSpPr>
        <p:spPr>
          <a:xfrm>
            <a:off x="0" y="0"/>
            <a:ext cx="9144000" cy="1295400"/>
          </a:xfrm>
          <a:solidFill>
            <a:srgbClr val="92D050"/>
          </a:solidFill>
        </p:spPr>
        <p:txBody>
          <a:bodyPr lIns="1097280" tIns="274320" bIns="0" anchor="t">
            <a:noAutofit/>
          </a:bodyPr>
          <a:lstStyle/>
          <a:p>
            <a:pPr algn="l"/>
            <a:r>
              <a:rPr lang="en-US" sz="3000" dirty="0">
                <a:solidFill>
                  <a:schemeClr val="bg1"/>
                </a:solidFill>
                <a:latin typeface="Arial" pitchFamily="34" charset="0"/>
                <a:cs typeface="Arial" pitchFamily="34" charset="0"/>
              </a:rPr>
              <a:t>Potential Fiduciary Liability for Failing to Explore a Life Settlement Transaction</a:t>
            </a:r>
          </a:p>
        </p:txBody>
      </p:sp>
      <p:sp>
        <p:nvSpPr>
          <p:cNvPr id="3" name="Content Placeholder 2">
            <a:extLst>
              <a:ext uri="{FF2B5EF4-FFF2-40B4-BE49-F238E27FC236}">
                <a16:creationId xmlns:a16="http://schemas.microsoft.com/office/drawing/2014/main" xmlns="" id="{B07874E2-C497-5342-C681-C8D2729664D9}"/>
              </a:ext>
            </a:extLst>
          </p:cNvPr>
          <p:cNvSpPr>
            <a:spLocks noGrp="1"/>
          </p:cNvSpPr>
          <p:nvPr>
            <p:ph idx="1"/>
          </p:nvPr>
        </p:nvSpPr>
        <p:spPr>
          <a:xfrm>
            <a:off x="876300" y="1447800"/>
            <a:ext cx="8001000" cy="4525963"/>
          </a:xfrm>
        </p:spPr>
        <p:txBody>
          <a:bodyPr>
            <a:noAutofit/>
          </a:bodyPr>
          <a:lstStyle/>
          <a:p>
            <a:pPr>
              <a:lnSpc>
                <a:spcPct val="150000"/>
              </a:lnSpc>
              <a:buClr>
                <a:srgbClr val="92D050"/>
              </a:buClr>
              <a:buNone/>
            </a:pPr>
            <a:r>
              <a:rPr lang="en-US" dirty="0">
                <a:solidFill>
                  <a:srgbClr val="92D050"/>
                </a:solidFill>
                <a:latin typeface="Arial" pitchFamily="34" charset="0"/>
                <a:cs typeface="Arial" pitchFamily="34" charset="0"/>
              </a:rPr>
              <a:t>Risk Factors for Fiduciaries</a:t>
            </a:r>
          </a:p>
          <a:p>
            <a:pPr marL="228600" indent="-228600">
              <a:lnSpc>
                <a:spcPct val="150000"/>
              </a:lnSpc>
              <a:buClr>
                <a:srgbClr val="92D050"/>
              </a:buClr>
              <a:buFont typeface="Wingdings" pitchFamily="2" charset="2"/>
              <a:buChar char="§"/>
            </a:pPr>
            <a:r>
              <a:rPr lang="en-US" sz="2000" dirty="0">
                <a:latin typeface="Arial" pitchFamily="34" charset="0"/>
                <a:cs typeface="Arial" pitchFamily="34" charset="0"/>
              </a:rPr>
              <a:t>Recommending policy surrender without exploring all available options.</a:t>
            </a:r>
          </a:p>
          <a:p>
            <a:pPr marL="228600" indent="-228600">
              <a:lnSpc>
                <a:spcPct val="150000"/>
              </a:lnSpc>
              <a:buClr>
                <a:srgbClr val="92D050"/>
              </a:buClr>
              <a:buFont typeface="Wingdings" pitchFamily="2" charset="2"/>
              <a:buChar char="§"/>
            </a:pPr>
            <a:r>
              <a:rPr lang="en-US" sz="2000" dirty="0">
                <a:latin typeface="Arial" pitchFamily="34" charset="0"/>
                <a:cs typeface="Arial" pitchFamily="34" charset="0"/>
              </a:rPr>
              <a:t>Not conducting a </a:t>
            </a:r>
            <a:r>
              <a:rPr lang="en-US" sz="2000" b="1" dirty="0">
                <a:solidFill>
                  <a:srgbClr val="8DC63F"/>
                </a:solidFill>
                <a:latin typeface="Arial" pitchFamily="34" charset="0"/>
                <a:cs typeface="Arial" pitchFamily="34" charset="0"/>
              </a:rPr>
              <a:t>policy valuation </a:t>
            </a:r>
            <a:r>
              <a:rPr lang="en-US" sz="2000" dirty="0">
                <a:latin typeface="Arial" pitchFamily="34" charset="0"/>
                <a:cs typeface="Arial" pitchFamily="34" charset="0"/>
              </a:rPr>
              <a:t>before advising on coverage changes. </a:t>
            </a:r>
          </a:p>
          <a:p>
            <a:pPr marL="228600" indent="-228600">
              <a:lnSpc>
                <a:spcPct val="150000"/>
              </a:lnSpc>
              <a:buClr>
                <a:srgbClr val="92D050"/>
              </a:buClr>
              <a:buFont typeface="Wingdings" pitchFamily="2" charset="2"/>
              <a:buChar char="§"/>
            </a:pPr>
            <a:r>
              <a:rPr lang="en-US" sz="2000" dirty="0">
                <a:latin typeface="Arial" pitchFamily="34" charset="0"/>
                <a:cs typeface="Arial" pitchFamily="34" charset="0"/>
              </a:rPr>
              <a:t>Ignoring market alternatives when clients face increasing premiums. </a:t>
            </a:r>
          </a:p>
          <a:p>
            <a:pPr marL="228600" indent="-228600">
              <a:lnSpc>
                <a:spcPct val="150000"/>
              </a:lnSpc>
              <a:buClr>
                <a:srgbClr val="92D050"/>
              </a:buClr>
              <a:buFont typeface="Wingdings" pitchFamily="2" charset="2"/>
              <a:buChar char="§"/>
            </a:pPr>
            <a:r>
              <a:rPr lang="en-US" sz="2000" dirty="0">
                <a:latin typeface="Arial" pitchFamily="34" charset="0"/>
                <a:cs typeface="Arial" pitchFamily="34" charset="0"/>
              </a:rPr>
              <a:t>Lack of documentation showing that life settlements were considered. </a:t>
            </a:r>
          </a:p>
        </p:txBody>
      </p:sp>
      <p:sp>
        <p:nvSpPr>
          <p:cNvPr id="4" name="Rectangle 3">
            <a:extLst>
              <a:ext uri="{FF2B5EF4-FFF2-40B4-BE49-F238E27FC236}">
                <a16:creationId xmlns:a16="http://schemas.microsoft.com/office/drawing/2014/main" xmlns="" id="{2409269E-037C-7159-B79B-7884C00CC565}"/>
              </a:ext>
            </a:extLst>
          </p:cNvPr>
          <p:cNvSpPr/>
          <p:nvPr/>
        </p:nvSpPr>
        <p:spPr>
          <a:xfrm>
            <a:off x="5029200" y="6372920"/>
            <a:ext cx="3810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extLst>
      <p:ext uri="{BB962C8B-B14F-4D97-AF65-F5344CB8AC3E}">
        <p14:creationId xmlns:p14="http://schemas.microsoft.com/office/powerpoint/2010/main" val="18688803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4E224DA8-B255-FF7C-C8DD-5BE456E4FB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71451A34-C002-9F44-2CE4-73F23FC62BD6}"/>
              </a:ext>
            </a:extLst>
          </p:cNvPr>
          <p:cNvSpPr>
            <a:spLocks noGrp="1"/>
          </p:cNvSpPr>
          <p:nvPr>
            <p:ph type="title"/>
          </p:nvPr>
        </p:nvSpPr>
        <p:spPr>
          <a:xfrm>
            <a:off x="0" y="0"/>
            <a:ext cx="9144000" cy="1295400"/>
          </a:xfrm>
          <a:solidFill>
            <a:srgbClr val="92D050"/>
          </a:solidFill>
        </p:spPr>
        <p:txBody>
          <a:bodyPr lIns="1097280" tIns="274320" bIns="0" anchor="t">
            <a:noAutofit/>
          </a:bodyPr>
          <a:lstStyle/>
          <a:p>
            <a:pPr algn="l"/>
            <a:r>
              <a:rPr lang="en-US" sz="3000" dirty="0">
                <a:solidFill>
                  <a:schemeClr val="bg1"/>
                </a:solidFill>
                <a:latin typeface="Arial" pitchFamily="34" charset="0"/>
                <a:cs typeface="Arial" pitchFamily="34" charset="0"/>
              </a:rPr>
              <a:t>Potential Fiduciary Liability for Failing to Explore a Life Settlement Transaction</a:t>
            </a:r>
          </a:p>
        </p:txBody>
      </p:sp>
      <p:sp>
        <p:nvSpPr>
          <p:cNvPr id="3" name="Content Placeholder 2">
            <a:extLst>
              <a:ext uri="{FF2B5EF4-FFF2-40B4-BE49-F238E27FC236}">
                <a16:creationId xmlns:a16="http://schemas.microsoft.com/office/drawing/2014/main" xmlns="" id="{35E1C717-2422-B84A-435B-6D716E3E60D6}"/>
              </a:ext>
            </a:extLst>
          </p:cNvPr>
          <p:cNvSpPr>
            <a:spLocks noGrp="1"/>
          </p:cNvSpPr>
          <p:nvPr>
            <p:ph idx="1"/>
          </p:nvPr>
        </p:nvSpPr>
        <p:spPr>
          <a:xfrm>
            <a:off x="876300" y="1447800"/>
            <a:ext cx="8001000" cy="4525963"/>
          </a:xfrm>
        </p:spPr>
        <p:txBody>
          <a:bodyPr>
            <a:noAutofit/>
          </a:bodyPr>
          <a:lstStyle/>
          <a:p>
            <a:pPr>
              <a:lnSpc>
                <a:spcPct val="150000"/>
              </a:lnSpc>
              <a:buClr>
                <a:srgbClr val="92D050"/>
              </a:buClr>
              <a:buNone/>
            </a:pPr>
            <a:r>
              <a:rPr lang="en-US" dirty="0">
                <a:solidFill>
                  <a:srgbClr val="92D050"/>
                </a:solidFill>
                <a:latin typeface="Arial" pitchFamily="34" charset="0"/>
                <a:cs typeface="Arial" pitchFamily="34" charset="0"/>
              </a:rPr>
              <a:t>Mitigating Fiduciary Risk</a:t>
            </a:r>
          </a:p>
          <a:p>
            <a:pPr marL="228600" indent="-228600">
              <a:lnSpc>
                <a:spcPct val="150000"/>
              </a:lnSpc>
              <a:buClr>
                <a:srgbClr val="92D050"/>
              </a:buClr>
              <a:buFont typeface="Wingdings" pitchFamily="2" charset="2"/>
              <a:buChar char="§"/>
            </a:pPr>
            <a:r>
              <a:rPr lang="en-US" sz="1600" b="1" dirty="0">
                <a:latin typeface="Arial" pitchFamily="34" charset="0"/>
                <a:cs typeface="Arial" pitchFamily="34" charset="0"/>
              </a:rPr>
              <a:t>Educate clients </a:t>
            </a:r>
            <a:r>
              <a:rPr lang="en-US" sz="1600" dirty="0">
                <a:latin typeface="Arial" pitchFamily="34" charset="0"/>
                <a:cs typeface="Arial" pitchFamily="34" charset="0"/>
              </a:rPr>
              <a:t>– Inform policyholders of their right to explore life settlements.</a:t>
            </a:r>
          </a:p>
          <a:p>
            <a:pPr marL="228600" indent="-228600">
              <a:lnSpc>
                <a:spcPct val="150000"/>
              </a:lnSpc>
              <a:buClr>
                <a:srgbClr val="92D050"/>
              </a:buClr>
              <a:buFont typeface="Wingdings" pitchFamily="2" charset="2"/>
              <a:buChar char="§"/>
            </a:pPr>
            <a:r>
              <a:rPr lang="en-US" sz="1600" b="1" dirty="0">
                <a:latin typeface="Arial" pitchFamily="34" charset="0"/>
                <a:cs typeface="Arial" pitchFamily="34" charset="0"/>
              </a:rPr>
              <a:t>Evaluate Policy Value </a:t>
            </a:r>
            <a:r>
              <a:rPr lang="en-US" sz="1600" dirty="0">
                <a:latin typeface="Arial" pitchFamily="34" charset="0"/>
                <a:cs typeface="Arial" pitchFamily="34" charset="0"/>
              </a:rPr>
              <a:t>– Seek market-based appraisals before advising on surrender. </a:t>
            </a:r>
          </a:p>
          <a:p>
            <a:pPr marL="228600" indent="-228600">
              <a:lnSpc>
                <a:spcPct val="150000"/>
              </a:lnSpc>
              <a:buClr>
                <a:srgbClr val="92D050"/>
              </a:buClr>
              <a:buFont typeface="Wingdings" pitchFamily="2" charset="2"/>
              <a:buChar char="§"/>
            </a:pPr>
            <a:r>
              <a:rPr lang="en-US" sz="1600" b="1" dirty="0">
                <a:latin typeface="Arial" pitchFamily="34" charset="0"/>
                <a:cs typeface="Arial" pitchFamily="34" charset="0"/>
              </a:rPr>
              <a:t>Maintain Documentation </a:t>
            </a:r>
            <a:r>
              <a:rPr lang="en-US" sz="1600" dirty="0">
                <a:latin typeface="Arial" pitchFamily="34" charset="0"/>
                <a:cs typeface="Arial" pitchFamily="34" charset="0"/>
              </a:rPr>
              <a:t>– Keep records of discussions regarding settlement options. </a:t>
            </a:r>
          </a:p>
          <a:p>
            <a:pPr marL="228600" indent="-228600">
              <a:lnSpc>
                <a:spcPct val="150000"/>
              </a:lnSpc>
              <a:buClr>
                <a:srgbClr val="92D050"/>
              </a:buClr>
              <a:buFont typeface="Wingdings" pitchFamily="2" charset="2"/>
              <a:buChar char="§"/>
            </a:pPr>
            <a:r>
              <a:rPr lang="en-US" sz="1600" b="1" dirty="0">
                <a:latin typeface="Arial" pitchFamily="34" charset="0"/>
                <a:cs typeface="Arial" pitchFamily="34" charset="0"/>
              </a:rPr>
              <a:t>Partner with Experts </a:t>
            </a:r>
            <a:r>
              <a:rPr lang="en-US" sz="1600" dirty="0">
                <a:latin typeface="Arial" pitchFamily="34" charset="0"/>
                <a:cs typeface="Arial" pitchFamily="34" charset="0"/>
              </a:rPr>
              <a:t>– Work with life settlement professionals to ensure clients receive a fair assessment. </a:t>
            </a:r>
          </a:p>
          <a:p>
            <a:pPr marL="0" indent="0">
              <a:lnSpc>
                <a:spcPct val="150000"/>
              </a:lnSpc>
              <a:buClr>
                <a:srgbClr val="92D050"/>
              </a:buClr>
              <a:buNone/>
            </a:pPr>
            <a:r>
              <a:rPr lang="en-US" sz="2000" dirty="0">
                <a:solidFill>
                  <a:srgbClr val="8DC63F"/>
                </a:solidFill>
                <a:latin typeface="Arial" pitchFamily="34" charset="0"/>
                <a:cs typeface="Arial" pitchFamily="34" charset="0"/>
              </a:rPr>
              <a:t>Takeaway:</a:t>
            </a:r>
          </a:p>
          <a:p>
            <a:pPr marL="228600" marR="0" lvl="0" indent="-228600" algn="l" defTabSz="914400" rtl="0" eaLnBrk="1" fontAlgn="auto" latinLnBrk="0" hangingPunct="1">
              <a:lnSpc>
                <a:spcPct val="150000"/>
              </a:lnSpc>
              <a:spcBef>
                <a:spcPct val="20000"/>
              </a:spcBef>
              <a:spcAft>
                <a:spcPts val="0"/>
              </a:spcAft>
              <a:buClr>
                <a:srgbClr val="92D050"/>
              </a:buClr>
              <a:buSzTx/>
              <a:buFont typeface="Wingdings" pitchFamily="2" charset="2"/>
              <a:buChar char="§"/>
              <a:tabLst/>
              <a:defRPr/>
            </a:pPr>
            <a:r>
              <a:rPr kumimoji="0" lang="en-US" sz="1600" b="0" i="0" u="none" strike="noStrike" kern="1200" cap="none" spc="0" normalizeH="0" baseline="0" noProof="0" dirty="0">
                <a:ln>
                  <a:noFill/>
                </a:ln>
                <a:solidFill>
                  <a:prstClr val="black"/>
                </a:solidFill>
                <a:effectLst/>
                <a:uLnTx/>
                <a:uFillTx/>
                <a:latin typeface="Arial" pitchFamily="34" charset="0"/>
                <a:ea typeface="+mn-ea"/>
                <a:cs typeface="Arial" pitchFamily="34" charset="0"/>
              </a:rPr>
              <a:t>Fiduciaries who fail to consider life settlements may be exposed to liability. Proper diligence and disclosure are essential fiduciary obligations. </a:t>
            </a:r>
          </a:p>
          <a:p>
            <a:pPr marL="0" indent="0">
              <a:lnSpc>
                <a:spcPct val="150000"/>
              </a:lnSpc>
              <a:buClr>
                <a:srgbClr val="92D050"/>
              </a:buClr>
              <a:buNone/>
            </a:pPr>
            <a:endParaRPr lang="en-US" sz="2000" dirty="0">
              <a:latin typeface="Arial" pitchFamily="34" charset="0"/>
              <a:cs typeface="Arial" pitchFamily="34" charset="0"/>
            </a:endParaRPr>
          </a:p>
        </p:txBody>
      </p:sp>
      <p:sp>
        <p:nvSpPr>
          <p:cNvPr id="4" name="Rectangle 3">
            <a:extLst>
              <a:ext uri="{FF2B5EF4-FFF2-40B4-BE49-F238E27FC236}">
                <a16:creationId xmlns:a16="http://schemas.microsoft.com/office/drawing/2014/main" xmlns="" id="{A0C18395-7073-4F87-1FEE-4196FE791A97}"/>
              </a:ext>
            </a:extLst>
          </p:cNvPr>
          <p:cNvSpPr/>
          <p:nvPr/>
        </p:nvSpPr>
        <p:spPr>
          <a:xfrm>
            <a:off x="5072695" y="6477000"/>
            <a:ext cx="3810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extLst>
      <p:ext uri="{BB962C8B-B14F-4D97-AF65-F5344CB8AC3E}">
        <p14:creationId xmlns:p14="http://schemas.microsoft.com/office/powerpoint/2010/main" val="28143969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376_4C_COVENTRY_wTag.jpg"/>
          <p:cNvPicPr>
            <a:picLocks noGrp="1" noChangeAspect="1"/>
          </p:cNvPicPr>
          <p:nvPr>
            <p:ph idx="1"/>
          </p:nvPr>
        </p:nvPicPr>
        <p:blipFill>
          <a:blip r:embed="rId2" cstate="print"/>
          <a:stretch>
            <a:fillRect/>
          </a:stretch>
        </p:blipFill>
        <p:spPr>
          <a:xfrm>
            <a:off x="1219804" y="4715861"/>
            <a:ext cx="2307524" cy="646107"/>
          </a:xfrm>
        </p:spPr>
      </p:pic>
      <p:sp>
        <p:nvSpPr>
          <p:cNvPr id="5" name="TextBox 4"/>
          <p:cNvSpPr txBox="1"/>
          <p:nvPr/>
        </p:nvSpPr>
        <p:spPr>
          <a:xfrm>
            <a:off x="668515" y="2198894"/>
            <a:ext cx="3410103" cy="1438214"/>
          </a:xfrm>
          <a:prstGeom prst="rect">
            <a:avLst/>
          </a:prstGeom>
          <a:noFill/>
        </p:spPr>
        <p:txBody>
          <a:bodyPr wrap="square" rtlCol="0">
            <a:spAutoFit/>
          </a:bodyPr>
          <a:lstStyle/>
          <a:p>
            <a:pPr algn="ctr"/>
            <a:r>
              <a:rPr lang="en-US" dirty="0">
                <a:latin typeface="Garamond" panose="02020404030301010803" pitchFamily="18" charset="0"/>
                <a:cs typeface="Arial" panose="020B0604020202020204" pitchFamily="34" charset="0"/>
              </a:rPr>
              <a:t>Scott J. </a:t>
            </a:r>
            <a:r>
              <a:rPr lang="en-US" dirty="0" err="1">
                <a:latin typeface="Garamond" panose="02020404030301010803" pitchFamily="18" charset="0"/>
                <a:cs typeface="Arial" panose="020B0604020202020204" pitchFamily="34" charset="0"/>
              </a:rPr>
              <a:t>Etish</a:t>
            </a:r>
            <a:r>
              <a:rPr lang="en-US" dirty="0">
                <a:latin typeface="Garamond" panose="02020404030301010803" pitchFamily="18" charset="0"/>
                <a:cs typeface="Arial" panose="020B0604020202020204" pitchFamily="34" charset="0"/>
              </a:rPr>
              <a:t>, Esq.</a:t>
            </a:r>
          </a:p>
          <a:p>
            <a:pPr algn="ctr"/>
            <a:r>
              <a:rPr lang="en-US" dirty="0">
                <a:latin typeface="Garamond" panose="02020404030301010803" pitchFamily="18" charset="0"/>
                <a:cs typeface="Arial" panose="020B0604020202020204" pitchFamily="34" charset="0"/>
              </a:rPr>
              <a:t>Director of Strategic Partnerships</a:t>
            </a:r>
          </a:p>
          <a:p>
            <a:pPr algn="ctr">
              <a:lnSpc>
                <a:spcPct val="150000"/>
              </a:lnSpc>
            </a:pPr>
            <a:r>
              <a:rPr lang="en-US" dirty="0" err="1">
                <a:latin typeface="Garamond" panose="02020404030301010803" pitchFamily="18" charset="0"/>
                <a:cs typeface="Arial" panose="020B0604020202020204" pitchFamily="34" charset="0"/>
              </a:rPr>
              <a:t>setish@coventry.com</a:t>
            </a:r>
            <a:endParaRPr lang="en-US" dirty="0">
              <a:latin typeface="Garamond" panose="02020404030301010803" pitchFamily="18" charset="0"/>
              <a:cs typeface="Arial" panose="020B0604020202020204" pitchFamily="34" charset="0"/>
            </a:endParaRPr>
          </a:p>
          <a:p>
            <a:pPr algn="ctr">
              <a:lnSpc>
                <a:spcPct val="150000"/>
              </a:lnSpc>
            </a:pPr>
            <a:r>
              <a:rPr lang="en-US" dirty="0">
                <a:latin typeface="Garamond" panose="02020404030301010803" pitchFamily="18" charset="0"/>
                <a:cs typeface="Arial" panose="020B0604020202020204" pitchFamily="34" charset="0"/>
              </a:rPr>
              <a:t>215.836.8349</a:t>
            </a:r>
          </a:p>
        </p:txBody>
      </p:sp>
      <p:pic>
        <p:nvPicPr>
          <p:cNvPr id="3" name="Picture 2" descr="Profile photo of Scott Etish">
            <a:extLst>
              <a:ext uri="{FF2B5EF4-FFF2-40B4-BE49-F238E27FC236}">
                <a16:creationId xmlns:a16="http://schemas.microsoft.com/office/drawing/2014/main" xmlns="" id="{D7B30889-9B19-5B36-A408-1B7A7C160E6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7404" t="226" r="7041" b="-226"/>
          <a:stretch/>
        </p:blipFill>
        <p:spPr bwMode="auto">
          <a:xfrm>
            <a:off x="4546375" y="0"/>
            <a:ext cx="5181600"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Today’s Focus</a:t>
            </a:r>
          </a:p>
        </p:txBody>
      </p:sp>
      <p:sp>
        <p:nvSpPr>
          <p:cNvPr id="3" name="Content Placeholder 2"/>
          <p:cNvSpPr>
            <a:spLocks noGrp="1"/>
          </p:cNvSpPr>
          <p:nvPr>
            <p:ph idx="1"/>
          </p:nvPr>
        </p:nvSpPr>
        <p:spPr>
          <a:xfrm>
            <a:off x="990600" y="1524000"/>
            <a:ext cx="7772400" cy="4602163"/>
          </a:xfrm>
        </p:spPr>
        <p:txBody>
          <a:bodyPr>
            <a:noAutofit/>
          </a:bodyPr>
          <a:lstStyle/>
          <a:p>
            <a:pPr marL="228600" indent="-228600">
              <a:lnSpc>
                <a:spcPct val="150000"/>
              </a:lnSpc>
              <a:buClr>
                <a:srgbClr val="8DC63F"/>
              </a:buClr>
              <a:buFont typeface="Wingdings" pitchFamily="2" charset="2"/>
              <a:buChar char="§"/>
            </a:pPr>
            <a:r>
              <a:rPr lang="en-US" sz="2200" dirty="0">
                <a:latin typeface="Arial" pitchFamily="34" charset="0"/>
                <a:cs typeface="Arial" pitchFamily="34" charset="0"/>
              </a:rPr>
              <a:t>The Secondary Market </a:t>
            </a:r>
            <a:r>
              <a:rPr lang="en-US" sz="2200" b="1" dirty="0">
                <a:solidFill>
                  <a:srgbClr val="92D050"/>
                </a:solidFill>
                <a:latin typeface="Arial" pitchFamily="34" charset="0"/>
                <a:cs typeface="Arial" pitchFamily="34" charset="0"/>
              </a:rPr>
              <a:t>Today</a:t>
            </a:r>
          </a:p>
          <a:p>
            <a:pPr marL="228600" indent="-228600">
              <a:lnSpc>
                <a:spcPct val="150000"/>
              </a:lnSpc>
              <a:buClr>
                <a:srgbClr val="8DC63F"/>
              </a:buClr>
              <a:buFont typeface="Wingdings" pitchFamily="2" charset="2"/>
              <a:buChar char="§"/>
            </a:pPr>
            <a:r>
              <a:rPr lang="en-US" sz="2200" b="1" dirty="0">
                <a:solidFill>
                  <a:srgbClr val="92D050"/>
                </a:solidFill>
                <a:latin typeface="Arial" pitchFamily="34" charset="0"/>
                <a:cs typeface="Arial" pitchFamily="34" charset="0"/>
              </a:rPr>
              <a:t>Next Generation </a:t>
            </a:r>
            <a:r>
              <a:rPr lang="en-US" sz="2200" dirty="0">
                <a:latin typeface="Arial" pitchFamily="34" charset="0"/>
                <a:cs typeface="Arial" pitchFamily="34" charset="0"/>
              </a:rPr>
              <a:t>Planning Guide</a:t>
            </a:r>
          </a:p>
          <a:p>
            <a:pPr marL="228600" indent="-228600">
              <a:lnSpc>
                <a:spcPct val="150000"/>
              </a:lnSpc>
              <a:buClr>
                <a:srgbClr val="8DC63F"/>
              </a:buClr>
              <a:buFont typeface="Wingdings" pitchFamily="2" charset="2"/>
              <a:buChar char="§"/>
            </a:pPr>
            <a:r>
              <a:rPr lang="en-US" sz="2200" dirty="0">
                <a:latin typeface="Arial" pitchFamily="34" charset="0"/>
                <a:cs typeface="Arial" pitchFamily="34" charset="0"/>
              </a:rPr>
              <a:t>Find Hidden</a:t>
            </a:r>
            <a:r>
              <a:rPr lang="en-US" sz="2200" b="1" dirty="0">
                <a:latin typeface="Arial" pitchFamily="34" charset="0"/>
                <a:cs typeface="Arial" pitchFamily="34" charset="0"/>
              </a:rPr>
              <a:t> </a:t>
            </a:r>
            <a:r>
              <a:rPr lang="en-US" sz="2200" b="1" dirty="0">
                <a:solidFill>
                  <a:srgbClr val="8DC63F"/>
                </a:solidFill>
                <a:latin typeface="Arial" pitchFamily="34" charset="0"/>
                <a:cs typeface="Arial" pitchFamily="34" charset="0"/>
              </a:rPr>
              <a:t>Value</a:t>
            </a:r>
            <a:r>
              <a:rPr lang="en-US" sz="2200" b="1" dirty="0">
                <a:latin typeface="Arial" pitchFamily="34" charset="0"/>
                <a:cs typeface="Arial" pitchFamily="34" charset="0"/>
              </a:rPr>
              <a:t> </a:t>
            </a:r>
            <a:r>
              <a:rPr lang="en-US" sz="2200" dirty="0">
                <a:latin typeface="Arial" pitchFamily="34" charset="0"/>
                <a:cs typeface="Arial" pitchFamily="34" charset="0"/>
              </a:rPr>
              <a:t>and </a:t>
            </a:r>
            <a:r>
              <a:rPr lang="en-US" sz="2200" b="1" dirty="0">
                <a:solidFill>
                  <a:srgbClr val="8DC63F"/>
                </a:solidFill>
                <a:latin typeface="Arial" pitchFamily="34" charset="0"/>
                <a:cs typeface="Arial" pitchFamily="34" charset="0"/>
              </a:rPr>
              <a:t>Enhanced Cash Value </a:t>
            </a:r>
            <a:r>
              <a:rPr lang="en-US" sz="2200" dirty="0">
                <a:latin typeface="Arial" pitchFamily="34" charset="0"/>
                <a:cs typeface="Arial" pitchFamily="34" charset="0"/>
              </a:rPr>
              <a:t>(ECV)</a:t>
            </a:r>
          </a:p>
          <a:p>
            <a:pPr marL="228600" indent="-228600">
              <a:lnSpc>
                <a:spcPct val="150000"/>
              </a:lnSpc>
              <a:buClr>
                <a:srgbClr val="8DC63F"/>
              </a:buClr>
              <a:buFont typeface="Wingdings" pitchFamily="2" charset="2"/>
              <a:buChar char="§"/>
            </a:pPr>
            <a:r>
              <a:rPr lang="en-US" sz="2200" dirty="0">
                <a:latin typeface="Arial" pitchFamily="34" charset="0"/>
                <a:cs typeface="Arial" pitchFamily="34" charset="0"/>
              </a:rPr>
              <a:t>Term </a:t>
            </a:r>
            <a:r>
              <a:rPr lang="en-US" sz="2200" b="1" dirty="0">
                <a:solidFill>
                  <a:srgbClr val="8DC63F"/>
                </a:solidFill>
                <a:latin typeface="Arial" pitchFamily="34" charset="0"/>
                <a:cs typeface="Arial" pitchFamily="34" charset="0"/>
              </a:rPr>
              <a:t>Settlements</a:t>
            </a:r>
            <a:r>
              <a:rPr lang="en-US" sz="2200" dirty="0">
                <a:latin typeface="Arial" pitchFamily="34" charset="0"/>
                <a:cs typeface="Arial" pitchFamily="34" charset="0"/>
              </a:rPr>
              <a:t>, Retained Death Benefit, and Simplified Settlements</a:t>
            </a:r>
          </a:p>
          <a:p>
            <a:pPr marL="228600" indent="-228600">
              <a:lnSpc>
                <a:spcPct val="150000"/>
              </a:lnSpc>
              <a:buClr>
                <a:srgbClr val="8DC63F"/>
              </a:buClr>
              <a:buFont typeface="Wingdings" pitchFamily="2" charset="2"/>
              <a:buChar char="§"/>
            </a:pPr>
            <a:r>
              <a:rPr lang="en-US" sz="2200" dirty="0">
                <a:latin typeface="Arial" pitchFamily="34" charset="0"/>
                <a:cs typeface="Arial" pitchFamily="34" charset="0"/>
              </a:rPr>
              <a:t>Education and </a:t>
            </a:r>
            <a:r>
              <a:rPr lang="en-US" sz="2200" b="1" dirty="0">
                <a:solidFill>
                  <a:srgbClr val="92D050"/>
                </a:solidFill>
                <a:latin typeface="Arial" pitchFamily="34" charset="0"/>
                <a:cs typeface="Arial" pitchFamily="34" charset="0"/>
              </a:rPr>
              <a:t>Due Diligence</a:t>
            </a:r>
          </a:p>
          <a:p>
            <a:pPr marL="228600" indent="-228600">
              <a:lnSpc>
                <a:spcPct val="150000"/>
              </a:lnSpc>
              <a:buClr>
                <a:srgbClr val="8DC63F"/>
              </a:buClr>
              <a:buFont typeface="Wingdings" pitchFamily="2" charset="2"/>
              <a:buChar char="§"/>
            </a:pPr>
            <a:r>
              <a:rPr lang="en-US" sz="2200" dirty="0">
                <a:latin typeface="Arial" pitchFamily="34" charset="0"/>
                <a:cs typeface="Arial" pitchFamily="34" charset="0"/>
              </a:rPr>
              <a:t>State</a:t>
            </a:r>
            <a:r>
              <a:rPr lang="en-US" sz="2200" b="1" dirty="0">
                <a:solidFill>
                  <a:srgbClr val="92D050"/>
                </a:solidFill>
                <a:latin typeface="Arial" pitchFamily="34" charset="0"/>
                <a:cs typeface="Arial" pitchFamily="34" charset="0"/>
              </a:rPr>
              <a:t> Regulation </a:t>
            </a:r>
          </a:p>
          <a:p>
            <a:pPr marL="228600" indent="-228600">
              <a:lnSpc>
                <a:spcPct val="150000"/>
              </a:lnSpc>
              <a:buClr>
                <a:srgbClr val="8DC63F"/>
              </a:buClr>
              <a:buFont typeface="Wingdings" pitchFamily="2" charset="2"/>
              <a:buChar char="§"/>
            </a:pPr>
            <a:r>
              <a:rPr lang="en-US" sz="2200" dirty="0">
                <a:latin typeface="Arial" pitchFamily="34" charset="0"/>
                <a:cs typeface="Arial" pitchFamily="34" charset="0"/>
              </a:rPr>
              <a:t>Mitigating</a:t>
            </a:r>
            <a:r>
              <a:rPr lang="en-US" sz="2200" b="1" dirty="0">
                <a:solidFill>
                  <a:srgbClr val="92D050"/>
                </a:solidFill>
                <a:latin typeface="Arial" pitchFamily="34" charset="0"/>
                <a:cs typeface="Arial" pitchFamily="34" charset="0"/>
              </a:rPr>
              <a:t> Fiduciary Liability</a:t>
            </a:r>
          </a:p>
        </p:txBody>
      </p:sp>
      <p:sp>
        <p:nvSpPr>
          <p:cNvPr id="4" name="Rectangle 3"/>
          <p:cNvSpPr/>
          <p:nvPr/>
        </p:nvSpPr>
        <p:spPr>
          <a:xfrm>
            <a:off x="5029200" y="6352401"/>
            <a:ext cx="3352800" cy="276999"/>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r>
              <a:rPr lang="en-US" baseline="30000" dirty="0">
                <a:latin typeface="Arial" pitchFamily="34" charset="0"/>
                <a:cs typeface="Arial" pitchFamily="34"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33600"/>
            <a:ext cx="8229600" cy="228600"/>
          </a:xfrm>
        </p:spPr>
        <p:txBody>
          <a:bodyPr>
            <a:normAutofit fontScale="90000"/>
          </a:bodyPr>
          <a:lstStyle/>
          <a:p>
            <a:endParaRPr lang="en-US" dirty="0"/>
          </a:p>
        </p:txBody>
      </p:sp>
      <p:sp>
        <p:nvSpPr>
          <p:cNvPr id="3" name="Content Placeholder 2"/>
          <p:cNvSpPr>
            <a:spLocks noGrp="1"/>
          </p:cNvSpPr>
          <p:nvPr>
            <p:ph idx="1"/>
          </p:nvPr>
        </p:nvSpPr>
        <p:spPr>
          <a:xfrm>
            <a:off x="0" y="0"/>
            <a:ext cx="9144000" cy="6858000"/>
          </a:xfrm>
          <a:solidFill>
            <a:srgbClr val="92D050"/>
          </a:solidFill>
        </p:spPr>
        <p:txBody>
          <a:bodyPr lIns="91440">
            <a:normAutofit/>
          </a:bodyPr>
          <a:lstStyle/>
          <a:p>
            <a:pPr algn="ctr">
              <a:buNone/>
            </a:pPr>
            <a:endParaRPr lang="en-US" dirty="0"/>
          </a:p>
          <a:p>
            <a:pPr algn="ctr">
              <a:buNone/>
            </a:pPr>
            <a:endParaRPr lang="en-US" dirty="0"/>
          </a:p>
          <a:p>
            <a:pPr algn="ctr">
              <a:buNone/>
            </a:pPr>
            <a:r>
              <a:rPr lang="en-US" sz="4400" b="1" spc="-150" dirty="0">
                <a:solidFill>
                  <a:schemeClr val="tx1">
                    <a:lumMod val="65000"/>
                    <a:lumOff val="35000"/>
                  </a:schemeClr>
                </a:solidFill>
                <a:latin typeface="Arial" pitchFamily="34" charset="0"/>
                <a:cs typeface="Arial" pitchFamily="34" charset="0"/>
              </a:rPr>
              <a:t>THE SECONDARY MARKET</a:t>
            </a:r>
          </a:p>
          <a:p>
            <a:pPr algn="ctr">
              <a:buNone/>
            </a:pPr>
            <a:endParaRPr lang="en-US" sz="1600" kern="1500" dirty="0">
              <a:solidFill>
                <a:schemeClr val="bg1"/>
              </a:solidFill>
              <a:latin typeface="Gill Sans Display MT Pro Bold" pitchFamily="34" charset="0"/>
            </a:endParaRPr>
          </a:p>
        </p:txBody>
      </p:sp>
      <p:sp>
        <p:nvSpPr>
          <p:cNvPr id="4" name="TextBox 3"/>
          <p:cNvSpPr txBox="1"/>
          <p:nvPr/>
        </p:nvSpPr>
        <p:spPr>
          <a:xfrm>
            <a:off x="685800" y="1371600"/>
            <a:ext cx="7696200" cy="2708434"/>
          </a:xfrm>
          <a:prstGeom prst="rect">
            <a:avLst/>
          </a:prstGeom>
          <a:noFill/>
        </p:spPr>
        <p:txBody>
          <a:bodyPr wrap="square" rtlCol="0">
            <a:spAutoFit/>
          </a:bodyPr>
          <a:lstStyle/>
          <a:p>
            <a:pPr algn="ctr"/>
            <a:r>
              <a:rPr lang="en-US" sz="17000" b="1" spc="-300" dirty="0">
                <a:solidFill>
                  <a:schemeClr val="bg1"/>
                </a:solidFill>
                <a:latin typeface="Arial" pitchFamily="34" charset="0"/>
                <a:cs typeface="Arial" pitchFamily="34" charset="0"/>
              </a:rPr>
              <a:t>TODAY</a:t>
            </a:r>
          </a:p>
        </p:txBody>
      </p:sp>
      <p:sp>
        <p:nvSpPr>
          <p:cNvPr id="5" name="TextBox 4"/>
          <p:cNvSpPr txBox="1"/>
          <p:nvPr/>
        </p:nvSpPr>
        <p:spPr>
          <a:xfrm>
            <a:off x="5029200" y="6372920"/>
            <a:ext cx="3429000" cy="256480"/>
          </a:xfrm>
          <a:prstGeom prst="rect">
            <a:avLst/>
          </a:prstGeom>
          <a:noFill/>
        </p:spPr>
        <p:txBody>
          <a:bodyPr wrap="square" rtlCol="0">
            <a:spAutoFit/>
          </a:bodyPr>
          <a:lstStyle/>
          <a:p>
            <a:r>
              <a:rPr lang="en-US" sz="1600" baseline="30000" dirty="0">
                <a:solidFill>
                  <a:schemeClr val="bg1"/>
                </a:solidFill>
                <a:latin typeface="Arial" pitchFamily="34" charset="0"/>
                <a:cs typeface="Arial" pitchFamily="34" charset="0"/>
              </a:rPr>
              <a:t>Not for distribution, copying or unauthorized use.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The Secondary Market Today</a:t>
            </a:r>
          </a:p>
        </p:txBody>
      </p:sp>
      <p:sp>
        <p:nvSpPr>
          <p:cNvPr id="3" name="Content Placeholder 2"/>
          <p:cNvSpPr>
            <a:spLocks noGrp="1"/>
          </p:cNvSpPr>
          <p:nvPr>
            <p:ph idx="1"/>
          </p:nvPr>
        </p:nvSpPr>
        <p:spPr>
          <a:xfrm>
            <a:off x="990600" y="1524000"/>
            <a:ext cx="7772400" cy="4525963"/>
          </a:xfrm>
        </p:spPr>
        <p:txBody>
          <a:bodyPr>
            <a:normAutofit/>
          </a:bodyPr>
          <a:lstStyle/>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Push towards institutional capital</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Life expectancies up to 20 years</a:t>
            </a:r>
          </a:p>
          <a:p>
            <a:pPr marL="228600" indent="-228600">
              <a:lnSpc>
                <a:spcPct val="150000"/>
              </a:lnSpc>
              <a:buClr>
                <a:srgbClr val="92D050"/>
              </a:buClr>
              <a:buFont typeface="Wingdings" pitchFamily="2" charset="2"/>
              <a:buChar char="§"/>
            </a:pPr>
            <a:r>
              <a:rPr lang="en-US" sz="2800" dirty="0">
                <a:latin typeface="Arial" pitchFamily="34" charset="0"/>
                <a:cs typeface="Arial" pitchFamily="34" charset="0"/>
              </a:rPr>
              <a:t>Additional options: term settlements, </a:t>
            </a:r>
            <a:br>
              <a:rPr lang="en-US" sz="2800" dirty="0">
                <a:latin typeface="Arial" pitchFamily="34" charset="0"/>
                <a:cs typeface="Arial" pitchFamily="34" charset="0"/>
              </a:rPr>
            </a:br>
            <a:r>
              <a:rPr lang="en-US" sz="2800" dirty="0">
                <a:latin typeface="Arial" pitchFamily="34" charset="0"/>
                <a:cs typeface="Arial" pitchFamily="34" charset="0"/>
              </a:rPr>
              <a:t>Retained Death Benefit and Simplified Settlements</a:t>
            </a:r>
            <a:r>
              <a:rPr lang="en-US" sz="2800" baseline="30000" dirty="0">
                <a:latin typeface="Arial" pitchFamily="34" charset="0"/>
                <a:cs typeface="Arial" pitchFamily="34" charset="0"/>
              </a:rPr>
              <a:t>®</a:t>
            </a:r>
            <a:endParaRPr lang="en-US" sz="2800" dirty="0">
              <a:latin typeface="Arial" pitchFamily="34" charset="0"/>
              <a:cs typeface="Arial" pitchFamily="34" charset="0"/>
            </a:endParaRPr>
          </a:p>
        </p:txBody>
      </p:sp>
      <p:sp>
        <p:nvSpPr>
          <p:cNvPr id="4" name="Rectangle 3"/>
          <p:cNvSpPr/>
          <p:nvPr/>
        </p:nvSpPr>
        <p:spPr>
          <a:xfrm>
            <a:off x="5029200" y="6372920"/>
            <a:ext cx="3810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a:bodyPr>
          <a:lstStyle/>
          <a:p>
            <a:pPr algn="l"/>
            <a:r>
              <a:rPr lang="en-US" sz="4000" dirty="0">
                <a:solidFill>
                  <a:schemeClr val="bg1"/>
                </a:solidFill>
                <a:latin typeface="Arial" pitchFamily="34" charset="0"/>
                <a:cs typeface="Arial" pitchFamily="34" charset="0"/>
              </a:rPr>
              <a:t>Increased Consumer Demand</a:t>
            </a:r>
          </a:p>
        </p:txBody>
      </p:sp>
      <p:sp>
        <p:nvSpPr>
          <p:cNvPr id="3" name="Content Placeholder 2"/>
          <p:cNvSpPr>
            <a:spLocks noGrp="1"/>
          </p:cNvSpPr>
          <p:nvPr>
            <p:ph idx="1"/>
          </p:nvPr>
        </p:nvSpPr>
        <p:spPr>
          <a:xfrm>
            <a:off x="990600" y="1600200"/>
            <a:ext cx="7924800" cy="4602163"/>
          </a:xfrm>
        </p:spPr>
        <p:txBody>
          <a:bodyPr>
            <a:normAutofit/>
          </a:bodyPr>
          <a:lstStyle/>
          <a:p>
            <a:pPr marL="228600" indent="-228600">
              <a:spcBef>
                <a:spcPts val="1200"/>
              </a:spcBef>
              <a:buClr>
                <a:srgbClr val="92D050"/>
              </a:buClr>
              <a:buFont typeface="Wingdings" pitchFamily="2" charset="2"/>
              <a:buChar char="§"/>
            </a:pPr>
            <a:r>
              <a:rPr lang="en-US" sz="2800" dirty="0">
                <a:latin typeface="Arial" pitchFamily="34" charset="0"/>
                <a:cs typeface="Arial" pitchFamily="34" charset="0"/>
              </a:rPr>
              <a:t>Policy is underperforming or unaffordable</a:t>
            </a:r>
          </a:p>
          <a:p>
            <a:pPr marL="228600" indent="-228600">
              <a:spcBef>
                <a:spcPts val="1200"/>
              </a:spcBef>
              <a:buClr>
                <a:srgbClr val="92D050"/>
              </a:buClr>
              <a:buFont typeface="Wingdings" pitchFamily="2" charset="2"/>
              <a:buChar char="§"/>
            </a:pPr>
            <a:r>
              <a:rPr lang="en-US" sz="2800" dirty="0">
                <a:latin typeface="Arial" pitchFamily="34" charset="0"/>
                <a:cs typeface="Arial" pitchFamily="34" charset="0"/>
              </a:rPr>
              <a:t>Estate tax laws have changed</a:t>
            </a:r>
          </a:p>
          <a:p>
            <a:pPr marL="228600" indent="-228600">
              <a:spcBef>
                <a:spcPts val="1200"/>
              </a:spcBef>
              <a:buClr>
                <a:srgbClr val="92D050"/>
              </a:buClr>
              <a:buFont typeface="Wingdings" pitchFamily="2" charset="2"/>
              <a:buChar char="§"/>
            </a:pPr>
            <a:r>
              <a:rPr lang="en-US" sz="2800" dirty="0">
                <a:latin typeface="Arial" pitchFamily="34" charset="0"/>
                <a:cs typeface="Arial" pitchFamily="34" charset="0"/>
              </a:rPr>
              <a:t>Rise in longevity risk</a:t>
            </a:r>
          </a:p>
          <a:p>
            <a:pPr marL="228600" indent="-228600">
              <a:spcBef>
                <a:spcPts val="1200"/>
              </a:spcBef>
              <a:buClr>
                <a:srgbClr val="92D050"/>
              </a:buClr>
              <a:buFont typeface="Wingdings" pitchFamily="2" charset="2"/>
              <a:buChar char="§"/>
            </a:pPr>
            <a:r>
              <a:rPr lang="en-US" sz="2800" dirty="0">
                <a:latin typeface="Arial" pitchFamily="34" charset="0"/>
                <a:cs typeface="Arial" pitchFamily="34" charset="0"/>
              </a:rPr>
              <a:t>Opportunities with convertible term policies</a:t>
            </a:r>
          </a:p>
          <a:p>
            <a:pPr marL="228600" indent="-228600">
              <a:spcBef>
                <a:spcPts val="1200"/>
              </a:spcBef>
              <a:buClr>
                <a:srgbClr val="92D050"/>
              </a:buClr>
              <a:buFont typeface="Wingdings" pitchFamily="2" charset="2"/>
              <a:buChar char="§"/>
            </a:pPr>
            <a:r>
              <a:rPr lang="en-US" sz="2800" dirty="0">
                <a:latin typeface="Arial" pitchFamily="34" charset="0"/>
                <a:cs typeface="Arial" pitchFamily="34" charset="0"/>
              </a:rPr>
              <a:t>Life settlement awareness is rising among consumers</a:t>
            </a:r>
          </a:p>
          <a:p>
            <a:pPr marL="628650" lvl="1" indent="-228600">
              <a:spcBef>
                <a:spcPts val="1200"/>
              </a:spcBef>
              <a:buClr>
                <a:srgbClr val="92D050"/>
              </a:buClr>
              <a:buFont typeface="Wingdings" pitchFamily="2" charset="2"/>
              <a:buChar char="§"/>
            </a:pPr>
            <a:r>
              <a:rPr lang="en-US" sz="2400" dirty="0">
                <a:latin typeface="Arial" pitchFamily="34" charset="0"/>
                <a:cs typeface="Arial" pitchFamily="34" charset="0"/>
              </a:rPr>
              <a:t>Approximately 20% of seniors are aware that a life settlement is an option</a:t>
            </a:r>
          </a:p>
        </p:txBody>
      </p:sp>
      <p:sp>
        <p:nvSpPr>
          <p:cNvPr id="5" name="TextBox 4"/>
          <p:cNvSpPr txBox="1"/>
          <p:nvPr/>
        </p:nvSpPr>
        <p:spPr>
          <a:xfrm>
            <a:off x="5029199" y="6372920"/>
            <a:ext cx="3733801" cy="256480"/>
          </a:xfrm>
          <a:prstGeom prst="rect">
            <a:avLst/>
          </a:prstGeom>
          <a:noFill/>
        </p:spPr>
        <p:txBody>
          <a:bodyPr wrap="square" rtlCol="0">
            <a:spAutoFit/>
          </a:bodyPr>
          <a:lstStyle/>
          <a:p>
            <a:pPr fontAlgn="base">
              <a:spcBef>
                <a:spcPct val="0"/>
              </a:spcBef>
              <a:spcAft>
                <a:spcPct val="0"/>
              </a:spcAft>
            </a:pPr>
            <a:r>
              <a:rPr lang="en-US" sz="1600" baseline="30000" dirty="0">
                <a:solidFill>
                  <a:prstClr val="black"/>
                </a:solidFill>
                <a:latin typeface="Arial" pitchFamily="34" charset="0"/>
                <a:ea typeface="ＭＳ Ｐゴシック" pitchFamily="34" charset="-128"/>
                <a:cs typeface="Arial" pitchFamily="34" charset="0"/>
              </a:rPr>
              <a:t>Not for distribution, copying or unauthorized use</a:t>
            </a:r>
            <a:r>
              <a:rPr lang="en-US" sz="1600" baseline="30000" dirty="0">
                <a:solidFill>
                  <a:prstClr val="black"/>
                </a:solidFill>
                <a:latin typeface="Gill Sans MT Pro Book" pitchFamily="34" charset="0"/>
                <a:ea typeface="ＭＳ Ｐゴシック" pitchFamily="34" charset="-128"/>
              </a:rPr>
              <a:t>.</a:t>
            </a:r>
          </a:p>
        </p:txBody>
      </p:sp>
    </p:spTree>
    <p:extLst>
      <p:ext uri="{BB962C8B-B14F-4D97-AF65-F5344CB8AC3E}">
        <p14:creationId xmlns:p14="http://schemas.microsoft.com/office/powerpoint/2010/main" val="836272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295400"/>
          </a:xfrm>
          <a:solidFill>
            <a:srgbClr val="92D050"/>
          </a:solidFill>
        </p:spPr>
        <p:txBody>
          <a:bodyPr lIns="1097280" tIns="274320" bIns="0">
            <a:normAutofit fontScale="90000"/>
          </a:bodyPr>
          <a:lstStyle/>
          <a:p>
            <a:pPr algn="l"/>
            <a:r>
              <a:rPr lang="en-US" sz="4000" dirty="0">
                <a:solidFill>
                  <a:schemeClr val="bg1"/>
                </a:solidFill>
                <a:latin typeface="Arial" pitchFamily="34" charset="0"/>
                <a:cs typeface="Arial" pitchFamily="34" charset="0"/>
              </a:rPr>
              <a:t>Tax Cuts and Job Act (2017)/One Big Beautiful Bill Act (2025)</a:t>
            </a:r>
          </a:p>
        </p:txBody>
      </p:sp>
      <p:sp>
        <p:nvSpPr>
          <p:cNvPr id="3" name="Content Placeholder 2"/>
          <p:cNvSpPr>
            <a:spLocks noGrp="1"/>
          </p:cNvSpPr>
          <p:nvPr>
            <p:ph idx="1"/>
          </p:nvPr>
        </p:nvSpPr>
        <p:spPr>
          <a:xfrm>
            <a:off x="876300" y="1981200"/>
            <a:ext cx="8001000" cy="3992563"/>
          </a:xfrm>
        </p:spPr>
        <p:txBody>
          <a:bodyPr>
            <a:noAutofit/>
          </a:bodyPr>
          <a:lstStyle/>
          <a:p>
            <a:pPr>
              <a:spcAft>
                <a:spcPts val="675"/>
              </a:spcAft>
              <a:buClr>
                <a:srgbClr val="92D050"/>
              </a:buClr>
              <a:buFont typeface="Wingdings" pitchFamily="2" charset="2"/>
              <a:buChar char="§"/>
            </a:pPr>
            <a:r>
              <a:rPr lang="en-US" sz="2800" baseline="30000" dirty="0">
                <a:latin typeface="Arial" panose="020B0604020202020204" pitchFamily="34" charset="0"/>
                <a:cs typeface="Arial" panose="020B0604020202020204" pitchFamily="34" charset="0"/>
              </a:rPr>
              <a:t>TCJA </a:t>
            </a:r>
            <a:r>
              <a:rPr lang="en-US" sz="2800" baseline="30000">
                <a:latin typeface="Arial" panose="020B0604020202020204" pitchFamily="34" charset="0"/>
                <a:cs typeface="Arial" panose="020B0604020202020204" pitchFamily="34" charset="0"/>
              </a:rPr>
              <a:t>and OBBBA </a:t>
            </a:r>
            <a:r>
              <a:rPr lang="en-US" sz="2800" baseline="30000" dirty="0">
                <a:latin typeface="Arial" panose="020B0604020202020204" pitchFamily="34" charset="0"/>
                <a:cs typeface="Arial" panose="020B0604020202020204" pitchFamily="34" charset="0"/>
              </a:rPr>
              <a:t>impacts upon life settlement transactions.</a:t>
            </a:r>
          </a:p>
          <a:p>
            <a:pPr>
              <a:spcAft>
                <a:spcPts val="675"/>
              </a:spcAft>
              <a:buClr>
                <a:srgbClr val="92D050"/>
              </a:buClr>
              <a:buFont typeface="Wingdings" pitchFamily="2" charset="2"/>
              <a:buChar char="§"/>
            </a:pPr>
            <a:r>
              <a:rPr lang="en-US" sz="2800" baseline="30000" dirty="0">
                <a:latin typeface="Arial" panose="020B0604020202020204" pitchFamily="34" charset="0"/>
                <a:cs typeface="Arial" panose="020B0604020202020204" pitchFamily="34" charset="0"/>
              </a:rPr>
              <a:t>TCJA doubled the estate tax exemption, which made it less necessary for many wealth families to keep life insurance policies. </a:t>
            </a:r>
          </a:p>
          <a:p>
            <a:pPr>
              <a:spcAft>
                <a:spcPts val="675"/>
              </a:spcAft>
              <a:buClr>
                <a:srgbClr val="92D050"/>
              </a:buClr>
              <a:buFont typeface="Wingdings" pitchFamily="2" charset="2"/>
              <a:buChar char="§"/>
            </a:pPr>
            <a:r>
              <a:rPr lang="en-US" sz="2800" baseline="30000" dirty="0">
                <a:latin typeface="Arial" panose="020B0604020202020204" pitchFamily="34" charset="0"/>
                <a:cs typeface="Arial" panose="020B0604020202020204" pitchFamily="34" charset="0"/>
              </a:rPr>
              <a:t>Many policies purchased for estate tax purposes must be reviewed.  Some of these policies, including second-to-die policies may no longer be necessary or desired.  </a:t>
            </a:r>
          </a:p>
          <a:p>
            <a:pPr>
              <a:spcAft>
                <a:spcPts val="675"/>
              </a:spcAft>
              <a:buClr>
                <a:srgbClr val="92D050"/>
              </a:buClr>
              <a:buFont typeface="Wingdings" pitchFamily="2" charset="2"/>
              <a:buChar char="§"/>
            </a:pPr>
            <a:r>
              <a:rPr lang="en-US" sz="2800" baseline="30000" dirty="0">
                <a:latin typeface="Arial" panose="020B0604020202020204" pitchFamily="34" charset="0"/>
                <a:cs typeface="Arial" panose="020B0604020202020204" pitchFamily="34" charset="0"/>
              </a:rPr>
              <a:t>Another provision changed how life settlements are taxed, making life settlements more favorable for sellers and making the tax due on the proceeds from a life settlement easier to calculate.  </a:t>
            </a:r>
          </a:p>
          <a:p>
            <a:pPr>
              <a:spcAft>
                <a:spcPts val="675"/>
              </a:spcAft>
              <a:buClr>
                <a:srgbClr val="92D050"/>
              </a:buClr>
              <a:buFont typeface="Wingdings" pitchFamily="2" charset="2"/>
              <a:buChar char="§"/>
            </a:pPr>
            <a:endParaRPr lang="en-US" sz="2800" baseline="30000" dirty="0">
              <a:latin typeface="Arial" panose="020B0604020202020204" pitchFamily="34" charset="0"/>
              <a:cs typeface="Arial" panose="020B0604020202020204" pitchFamily="34" charset="0"/>
            </a:endParaRPr>
          </a:p>
        </p:txBody>
      </p:sp>
      <p:sp>
        <p:nvSpPr>
          <p:cNvPr id="4" name="Rectangle 3"/>
          <p:cNvSpPr/>
          <p:nvPr/>
        </p:nvSpPr>
        <p:spPr>
          <a:xfrm>
            <a:off x="5029200" y="6372920"/>
            <a:ext cx="3810000" cy="256480"/>
          </a:xfrm>
          <a:prstGeom prst="rect">
            <a:avLst/>
          </a:prstGeom>
        </p:spPr>
        <p:txBody>
          <a:bodyPr wrap="square">
            <a:spAutoFit/>
          </a:bodyPr>
          <a:lstStyle/>
          <a:p>
            <a:r>
              <a:rPr lang="en-US" sz="1600" baseline="30000" dirty="0">
                <a:latin typeface="Arial" pitchFamily="34" charset="0"/>
                <a:cs typeface="Arial" pitchFamily="34" charset="0"/>
              </a:rPr>
              <a:t>Not for distribution, copying or unauthorized use.</a:t>
            </a:r>
          </a:p>
        </p:txBody>
      </p:sp>
    </p:spTree>
    <p:extLst>
      <p:ext uri="{BB962C8B-B14F-4D97-AF65-F5344CB8AC3E}">
        <p14:creationId xmlns:p14="http://schemas.microsoft.com/office/powerpoint/2010/main" val="1171084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0"/>
          </a:xfrm>
          <a:solidFill>
            <a:srgbClr val="92D050"/>
          </a:solidFill>
        </p:spPr>
        <p:txBody>
          <a:bodyPr lIns="1097280" tIns="274320" bIns="0"/>
          <a:lstStyle/>
          <a:p>
            <a:pPr algn="l"/>
            <a:r>
              <a:rPr lang="en-US" dirty="0">
                <a:solidFill>
                  <a:schemeClr val="bg1"/>
                </a:solidFill>
                <a:latin typeface="Gill Sans MT Pro Medium" pitchFamily="34" charset="0"/>
              </a:rPr>
              <a:t> </a:t>
            </a:r>
          </a:p>
        </p:txBody>
      </p:sp>
      <p:sp>
        <p:nvSpPr>
          <p:cNvPr id="5" name="Content Placeholder 4"/>
          <p:cNvSpPr>
            <a:spLocks noGrp="1"/>
          </p:cNvSpPr>
          <p:nvPr>
            <p:ph idx="1"/>
          </p:nvPr>
        </p:nvSpPr>
        <p:spPr>
          <a:xfrm>
            <a:off x="228600" y="838199"/>
            <a:ext cx="8458200" cy="838201"/>
          </a:xfrm>
        </p:spPr>
        <p:txBody>
          <a:bodyPr>
            <a:normAutofit fontScale="25000" lnSpcReduction="20000"/>
          </a:bodyPr>
          <a:lstStyle/>
          <a:p>
            <a:pPr algn="ctr">
              <a:lnSpc>
                <a:spcPct val="150000"/>
              </a:lnSpc>
              <a:buClr>
                <a:srgbClr val="92D050"/>
              </a:buClr>
              <a:buNone/>
            </a:pPr>
            <a:r>
              <a:rPr lang="en-US" sz="21600" b="1" spc="-150" dirty="0">
                <a:solidFill>
                  <a:schemeClr val="tx1">
                    <a:lumMod val="65000"/>
                    <a:lumOff val="35000"/>
                  </a:schemeClr>
                </a:solidFill>
                <a:latin typeface="Arial" pitchFamily="34" charset="0"/>
                <a:cs typeface="Arial" pitchFamily="34" charset="0"/>
              </a:rPr>
              <a:t>  NEXT GENERATION</a:t>
            </a:r>
          </a:p>
          <a:p>
            <a:pPr algn="ctr">
              <a:lnSpc>
                <a:spcPct val="150000"/>
              </a:lnSpc>
              <a:buClr>
                <a:srgbClr val="92D050"/>
              </a:buClr>
              <a:buFont typeface="Wingdings" pitchFamily="2" charset="2"/>
              <a:buChar char="§"/>
            </a:pPr>
            <a:endParaRPr lang="en-US" sz="3400" dirty="0">
              <a:latin typeface="Gill Sans MT Pro Light" pitchFamily="34" charset="0"/>
            </a:endParaRPr>
          </a:p>
        </p:txBody>
      </p:sp>
      <p:sp>
        <p:nvSpPr>
          <p:cNvPr id="4" name="TextBox 3"/>
          <p:cNvSpPr txBox="1"/>
          <p:nvPr/>
        </p:nvSpPr>
        <p:spPr>
          <a:xfrm>
            <a:off x="838200" y="1447800"/>
            <a:ext cx="7620000" cy="1661993"/>
          </a:xfrm>
          <a:prstGeom prst="rect">
            <a:avLst/>
          </a:prstGeom>
          <a:noFill/>
        </p:spPr>
        <p:txBody>
          <a:bodyPr wrap="square" rtlCol="0">
            <a:spAutoFit/>
          </a:bodyPr>
          <a:lstStyle/>
          <a:p>
            <a:pPr algn="ctr"/>
            <a:r>
              <a:rPr lang="en-US" sz="9800" b="1" dirty="0">
                <a:solidFill>
                  <a:schemeClr val="bg1"/>
                </a:solidFill>
                <a:latin typeface="Arial" pitchFamily="34" charset="0"/>
                <a:cs typeface="Arial" pitchFamily="34" charset="0"/>
              </a:rPr>
              <a:t>PLANNING</a:t>
            </a:r>
          </a:p>
        </p:txBody>
      </p:sp>
      <p:sp>
        <p:nvSpPr>
          <p:cNvPr id="6" name="TextBox 5"/>
          <p:cNvSpPr txBox="1"/>
          <p:nvPr/>
        </p:nvSpPr>
        <p:spPr>
          <a:xfrm>
            <a:off x="838200" y="2209800"/>
            <a:ext cx="7620000" cy="2784634"/>
          </a:xfrm>
          <a:prstGeom prst="rect">
            <a:avLst/>
          </a:prstGeom>
          <a:noFill/>
        </p:spPr>
        <p:txBody>
          <a:bodyPr wrap="square" rtlCol="0">
            <a:spAutoFit/>
          </a:bodyPr>
          <a:lstStyle/>
          <a:p>
            <a:pPr algn="ctr"/>
            <a:r>
              <a:rPr lang="en-US" sz="17000" b="1" spc="-300" dirty="0">
                <a:solidFill>
                  <a:schemeClr val="bg1"/>
                </a:solidFill>
                <a:latin typeface="Arial" pitchFamily="34" charset="0"/>
                <a:cs typeface="Arial" pitchFamily="34" charset="0"/>
              </a:rPr>
              <a:t>GUIDE</a:t>
            </a:r>
          </a:p>
        </p:txBody>
      </p:sp>
      <p:sp>
        <p:nvSpPr>
          <p:cNvPr id="7" name="TextBox 6"/>
          <p:cNvSpPr txBox="1"/>
          <p:nvPr/>
        </p:nvSpPr>
        <p:spPr>
          <a:xfrm>
            <a:off x="5029200" y="6372920"/>
            <a:ext cx="3124200" cy="256480"/>
          </a:xfrm>
          <a:prstGeom prst="rect">
            <a:avLst/>
          </a:prstGeom>
          <a:noFill/>
        </p:spPr>
        <p:txBody>
          <a:bodyPr wrap="square" rtlCol="0">
            <a:spAutoFit/>
          </a:bodyPr>
          <a:lstStyle/>
          <a:p>
            <a:r>
              <a:rPr lang="en-US" sz="1600" baseline="30000" dirty="0">
                <a:solidFill>
                  <a:schemeClr val="bg1"/>
                </a:solidFill>
                <a:latin typeface="Arial" pitchFamily="34" charset="0"/>
                <a:cs typeface="Arial" pitchFamily="34" charset="0"/>
              </a:rPr>
              <a:t>Not for distribution, copying or unauthorized use.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4576</TotalTime>
  <Words>1947</Words>
  <Application>Microsoft Office PowerPoint</Application>
  <PresentationFormat>On-screen Show (4:3)</PresentationFormat>
  <Paragraphs>237</Paragraphs>
  <Slides>33</Slides>
  <Notes>8</Notes>
  <HiddenSlides>0</HiddenSlides>
  <MMClips>0</MMClips>
  <ScaleCrop>false</ScaleCrop>
  <HeadingPairs>
    <vt:vector size="4" baseType="variant">
      <vt:variant>
        <vt:lpstr>Theme</vt:lpstr>
      </vt:variant>
      <vt:variant>
        <vt:i4>2</vt:i4>
      </vt:variant>
      <vt:variant>
        <vt:lpstr>Slide Titles</vt:lpstr>
      </vt:variant>
      <vt:variant>
        <vt:i4>33</vt:i4>
      </vt:variant>
    </vt:vector>
  </HeadingPairs>
  <TitlesOfParts>
    <vt:vector size="35" baseType="lpstr">
      <vt:lpstr>Office Theme</vt:lpstr>
      <vt:lpstr>1_Office Theme</vt:lpstr>
      <vt:lpstr>   </vt:lpstr>
      <vt:lpstr>The Benefits of Life Settlement</vt:lpstr>
      <vt:lpstr>Consumer Benefits </vt:lpstr>
      <vt:lpstr>Today’s Focus</vt:lpstr>
      <vt:lpstr>PowerPoint Presentation</vt:lpstr>
      <vt:lpstr>The Secondary Market Today</vt:lpstr>
      <vt:lpstr>Increased Consumer Demand</vt:lpstr>
      <vt:lpstr>Tax Cuts and Job Act (2017)/One Big Beautiful Bill Act (2025)</vt:lpstr>
      <vt:lpstr> </vt:lpstr>
      <vt:lpstr>Policy Valuation</vt:lpstr>
      <vt:lpstr>Policy Valuation</vt:lpstr>
      <vt:lpstr>Policy Valuation</vt:lpstr>
      <vt:lpstr> </vt:lpstr>
      <vt:lpstr>Life Settlements</vt:lpstr>
      <vt:lpstr>Life Settlements</vt:lpstr>
      <vt:lpstr> </vt:lpstr>
      <vt:lpstr>Term Settlements</vt:lpstr>
      <vt:lpstr>Life Settlements</vt:lpstr>
      <vt:lpstr>PowerPoint Presentation</vt:lpstr>
      <vt:lpstr>Retained Death Benefit</vt:lpstr>
      <vt:lpstr>Retained Death Benefit</vt:lpstr>
      <vt:lpstr>Retained Death Benefit</vt:lpstr>
      <vt:lpstr> </vt:lpstr>
      <vt:lpstr>Simplified Settlements</vt:lpstr>
      <vt:lpstr>Simplified Settlements</vt:lpstr>
      <vt:lpstr>Education and Due Diligence</vt:lpstr>
      <vt:lpstr>Market Regulation</vt:lpstr>
      <vt:lpstr>Key Provisions of the Illinois Life Settlements Law</vt:lpstr>
      <vt:lpstr>Good News vs. Good News</vt:lpstr>
      <vt:lpstr>Potential Fiduciary Liability for Failing to Explore a Life Settlement Transaction</vt:lpstr>
      <vt:lpstr>Potential Fiduciary Liability for Failing to Explore a Life Settlement Transaction</vt:lpstr>
      <vt:lpstr>Potential Fiduciary Liability for Failing to Explore a Life Settlement Transaction</vt:lpstr>
      <vt:lpstr>PowerPoint Presentation</vt:lpstr>
    </vt:vector>
  </TitlesOfParts>
  <Company>Coventry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SECONDARY MARKET FOR LIFE INSURANCE CURRENT TRENDS AND NEW APPLICATIONS</dc:title>
  <dc:creator>NBOERNER</dc:creator>
  <cp:lastModifiedBy>N P</cp:lastModifiedBy>
  <cp:revision>262</cp:revision>
  <dcterms:created xsi:type="dcterms:W3CDTF">2013-05-15T13:58:31Z</dcterms:created>
  <dcterms:modified xsi:type="dcterms:W3CDTF">2025-11-05T20:06:01Z</dcterms:modified>
</cp:coreProperties>
</file>