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99" r:id="rId1"/>
    <p:sldMasterId id="2147483919" r:id="rId2"/>
    <p:sldMasterId id="2147483925" r:id="rId3"/>
  </p:sldMasterIdLst>
  <p:notesMasterIdLst>
    <p:notesMasterId r:id="rId19"/>
  </p:notesMasterIdLst>
  <p:handoutMasterIdLst>
    <p:handoutMasterId r:id="rId20"/>
  </p:handoutMasterIdLst>
  <p:sldIdLst>
    <p:sldId id="458" r:id="rId4"/>
    <p:sldId id="454" r:id="rId5"/>
    <p:sldId id="456" r:id="rId6"/>
    <p:sldId id="554" r:id="rId7"/>
    <p:sldId id="559" r:id="rId8"/>
    <p:sldId id="424" r:id="rId9"/>
    <p:sldId id="412" r:id="rId10"/>
    <p:sldId id="420" r:id="rId11"/>
    <p:sldId id="415" r:id="rId12"/>
    <p:sldId id="556" r:id="rId13"/>
    <p:sldId id="557" r:id="rId14"/>
    <p:sldId id="558" r:id="rId15"/>
    <p:sldId id="560" r:id="rId16"/>
    <p:sldId id="561" r:id="rId17"/>
    <p:sldId id="459" r:id="rId1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406B"/>
    <a:srgbClr val="186033"/>
    <a:srgbClr val="F0F0F0"/>
    <a:srgbClr val="002A42"/>
    <a:srgbClr val="F50000"/>
    <a:srgbClr val="51A27A"/>
    <a:srgbClr val="FFFFFF"/>
    <a:srgbClr val="F8F8F8"/>
    <a:srgbClr val="FCFC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32" autoAdjust="0"/>
    <p:restoredTop sz="94692" autoAdjust="0"/>
  </p:normalViewPr>
  <p:slideViewPr>
    <p:cSldViewPr snapToGrid="0">
      <p:cViewPr>
        <p:scale>
          <a:sx n="82" d="100"/>
          <a:sy n="82" d="100"/>
        </p:scale>
        <p:origin x="-576" y="-115"/>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6434"/>
          </a:xfrm>
          <a:prstGeom prst="rect">
            <a:avLst/>
          </a:prstGeom>
        </p:spPr>
        <p:txBody>
          <a:bodyPr vert="horz" lIns="93177" tIns="46589" rIns="93177" bIns="46589" rtlCol="0"/>
          <a:lstStyle>
            <a:lvl1pPr algn="r">
              <a:defRPr sz="1200"/>
            </a:lvl1pPr>
          </a:lstStyle>
          <a:p>
            <a:fld id="{7B5BC358-ACD6-483B-BB0A-0E4A7B01BA91}" type="datetimeFigureOut">
              <a:rPr lang="en-US" smtClean="0"/>
              <a:pPr/>
              <a:t>9/4/2024</a:t>
            </a:fld>
            <a:endParaRPr lang="en-US" dirty="0"/>
          </a:p>
        </p:txBody>
      </p:sp>
      <p:sp>
        <p:nvSpPr>
          <p:cNvPr id="4" name="Footer Placeholder 3"/>
          <p:cNvSpPr>
            <a:spLocks noGrp="1"/>
          </p:cNvSpPr>
          <p:nvPr>
            <p:ph type="ftr" sz="quarter" idx="2"/>
          </p:nvPr>
        </p:nvSpPr>
        <p:spPr>
          <a:xfrm>
            <a:off x="1" y="8829969"/>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9"/>
            <a:ext cx="3037840" cy="466433"/>
          </a:xfrm>
          <a:prstGeom prst="rect">
            <a:avLst/>
          </a:prstGeom>
        </p:spPr>
        <p:txBody>
          <a:bodyPr vert="horz" lIns="93177" tIns="46589" rIns="93177" bIns="46589" rtlCol="0" anchor="b"/>
          <a:lstStyle>
            <a:lvl1pPr algn="r">
              <a:defRPr sz="1200"/>
            </a:lvl1pPr>
          </a:lstStyle>
          <a:p>
            <a:fld id="{97D508DD-D567-4312-8FAD-9F02CE924AFB}" type="slidenum">
              <a:rPr lang="en-US" smtClean="0"/>
              <a:pPr/>
              <a:t>‹#›</a:t>
            </a:fld>
            <a:endParaRPr lang="en-US" dirty="0"/>
          </a:p>
        </p:txBody>
      </p:sp>
    </p:spTree>
    <p:extLst>
      <p:ext uri="{BB962C8B-B14F-4D97-AF65-F5344CB8AC3E}">
        <p14:creationId xmlns:p14="http://schemas.microsoft.com/office/powerpoint/2010/main" val="418393704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2"/>
            <a:ext cx="3038475" cy="466725"/>
          </a:xfrm>
          <a:prstGeom prst="rect">
            <a:avLst/>
          </a:prstGeom>
        </p:spPr>
        <p:txBody>
          <a:bodyPr vert="horz" lIns="91440" tIns="45720" rIns="91440" bIns="45720" rtlCol="0"/>
          <a:lstStyle>
            <a:lvl1pPr algn="r">
              <a:defRPr sz="1200"/>
            </a:lvl1pPr>
          </a:lstStyle>
          <a:p>
            <a:fld id="{73EE90C2-897E-42E6-833F-E1A8852B6B73}" type="datetimeFigureOut">
              <a:rPr lang="en-US" smtClean="0"/>
              <a:t>9/4/2024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6" y="4473577"/>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677"/>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7"/>
            <a:ext cx="3038475" cy="466725"/>
          </a:xfrm>
          <a:prstGeom prst="rect">
            <a:avLst/>
          </a:prstGeom>
        </p:spPr>
        <p:txBody>
          <a:bodyPr vert="horz" lIns="91440" tIns="45720" rIns="91440" bIns="45720" rtlCol="0" anchor="b"/>
          <a:lstStyle>
            <a:lvl1pPr algn="r">
              <a:defRPr sz="1200"/>
            </a:lvl1pPr>
          </a:lstStyle>
          <a:p>
            <a:fld id="{D8A81BEE-0DAA-4996-9D94-4D9026E5FD2E}" type="slidenum">
              <a:rPr lang="en-US" smtClean="0"/>
              <a:t>‹#›</a:t>
            </a:fld>
            <a:endParaRPr lang="en-US" dirty="0"/>
          </a:p>
        </p:txBody>
      </p:sp>
    </p:spTree>
    <p:extLst>
      <p:ext uri="{BB962C8B-B14F-4D97-AF65-F5344CB8AC3E}">
        <p14:creationId xmlns:p14="http://schemas.microsoft.com/office/powerpoint/2010/main" val="148088936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2463" y="1162050"/>
            <a:ext cx="5576887"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61435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473075" y="696913"/>
            <a:ext cx="6197600" cy="3486150"/>
          </a:xfrm>
          <a:ln/>
        </p:spPr>
      </p:sp>
      <p:sp>
        <p:nvSpPr>
          <p:cNvPr id="33795" name="Rectangle 3"/>
          <p:cNvSpPr>
            <a:spLocks noGrp="1" noChangeArrowheads="1"/>
          </p:cNvSpPr>
          <p:nvPr>
            <p:ph type="body" idx="1"/>
          </p:nvPr>
        </p:nvSpPr>
        <p:spPr>
          <a:xfrm>
            <a:off x="714454" y="4416103"/>
            <a:ext cx="5712491" cy="4183995"/>
          </a:xfrm>
          <a:noFill/>
        </p:spPr>
        <p:txBody>
          <a:bodyPr lIns="91944" tIns="45978" rIns="91944" bIns="45978"/>
          <a:lstStyle/>
          <a:p>
            <a:endParaRPr lang="en-US"/>
          </a:p>
        </p:txBody>
      </p:sp>
    </p:spTree>
    <p:extLst>
      <p:ext uri="{BB962C8B-B14F-4D97-AF65-F5344CB8AC3E}">
        <p14:creationId xmlns:p14="http://schemas.microsoft.com/office/powerpoint/2010/main" val="2530549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473075" y="696913"/>
            <a:ext cx="6197600" cy="3486150"/>
          </a:xfrm>
          <a:ln/>
        </p:spPr>
      </p:sp>
      <p:sp>
        <p:nvSpPr>
          <p:cNvPr id="33795" name="Rectangle 3"/>
          <p:cNvSpPr>
            <a:spLocks noGrp="1" noChangeArrowheads="1"/>
          </p:cNvSpPr>
          <p:nvPr>
            <p:ph type="body" idx="1"/>
          </p:nvPr>
        </p:nvSpPr>
        <p:spPr>
          <a:xfrm>
            <a:off x="714454" y="4416103"/>
            <a:ext cx="5712491" cy="4183995"/>
          </a:xfrm>
          <a:noFill/>
        </p:spPr>
        <p:txBody>
          <a:bodyPr lIns="91944" tIns="45978" rIns="91944" bIns="45978"/>
          <a:lstStyle/>
          <a:p>
            <a:endParaRPr lang="en-US"/>
          </a:p>
        </p:txBody>
      </p:sp>
    </p:spTree>
    <p:extLst>
      <p:ext uri="{BB962C8B-B14F-4D97-AF65-F5344CB8AC3E}">
        <p14:creationId xmlns:p14="http://schemas.microsoft.com/office/powerpoint/2010/main" val="2632328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20915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24003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19965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44643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28939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384599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47002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190196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023576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309624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956585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solidFill>
                  <a:srgbClr val="0A406B"/>
                </a:solidFill>
                <a:effectLst>
                  <a:glow rad="38100">
                    <a:schemeClr val="bg1">
                      <a:lumMod val="65000"/>
                      <a:lumOff val="35000"/>
                      <a:alpha val="50000"/>
                    </a:schemeClr>
                  </a:glow>
                </a:effectLst>
                <a:latin typeface="Avenir Heavy" panose="020B0703020203020204" pitchFamily="34" charset="-78"/>
                <a:cs typeface="Avenir Heavy" panose="020B0703020203020204" pitchFamily="34" charset="-78"/>
              </a:defRPr>
            </a:lvl1pPr>
          </a:lstStyle>
          <a:p>
            <a:r>
              <a:rPr lang="en-US" dirty="0"/>
              <a:t>Click to edit Master title style</a:t>
            </a:r>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a:extLst>
              <a:ext uri="{FF2B5EF4-FFF2-40B4-BE49-F238E27FC236}">
                <a16:creationId xmlns:a16="http://schemas.microsoft.com/office/drawing/2014/main" xmlns="" id="{B9B23130-4BD8-4CCF-8E09-5FE1D318646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709559"/>
            <a:ext cx="12192000" cy="148441"/>
          </a:xfrm>
          <a:prstGeom prst="rect">
            <a:avLst/>
          </a:prstGeom>
        </p:spPr>
      </p:pic>
      <p:pic>
        <p:nvPicPr>
          <p:cNvPr id="8" name="Picture 7">
            <a:extLst>
              <a:ext uri="{FF2B5EF4-FFF2-40B4-BE49-F238E27FC236}">
                <a16:creationId xmlns:a16="http://schemas.microsoft.com/office/drawing/2014/main" xmlns="" id="{1DD88869-6A17-4D4F-BB68-19A1BD4CF78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389885" y="5795898"/>
            <a:ext cx="1315052" cy="872053"/>
          </a:xfrm>
          <a:prstGeom prst="rect">
            <a:avLst/>
          </a:prstGeom>
        </p:spPr>
      </p:pic>
      <p:sp>
        <p:nvSpPr>
          <p:cNvPr id="6" name="Slide Number Placeholder 5">
            <a:extLst>
              <a:ext uri="{FF2B5EF4-FFF2-40B4-BE49-F238E27FC236}">
                <a16:creationId xmlns:a16="http://schemas.microsoft.com/office/drawing/2014/main" xmlns="" id="{5B8F1BF8-B191-446C-9735-08719B37EDEF}"/>
              </a:ext>
            </a:extLst>
          </p:cNvPr>
          <p:cNvSpPr>
            <a:spLocks noGrp="1"/>
          </p:cNvSpPr>
          <p:nvPr>
            <p:ph type="sldNum" sz="quarter" idx="12"/>
          </p:nvPr>
        </p:nvSpPr>
        <p:spPr>
          <a:xfrm>
            <a:off x="5818830" y="5928361"/>
            <a:ext cx="55116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1" i="0" u="none" strike="noStrike" kern="1200" cap="none" spc="0" normalizeH="0" baseline="0" noProof="0" smtClean="0">
                <a:ln>
                  <a:noFill/>
                </a:ln>
                <a:solidFill>
                  <a:prstClr val="white">
                    <a:lumMod val="75000"/>
                  </a:prstClr>
                </a:solidFill>
                <a:effectLst>
                  <a:outerShdw blurRad="50800" dist="38100" dir="2700000" algn="tl" rotWithShape="0">
                    <a:srgbClr val="000000">
                      <a:alpha val="43000"/>
                    </a:srgbClr>
                  </a:outerShdw>
                </a:effectLst>
                <a:uLnTx/>
                <a:uFillTx/>
                <a:latin typeface="Avenir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1" i="0" u="none" strike="noStrike" kern="1200" cap="none" spc="0" normalizeH="0" baseline="0" noProof="0" dirty="0">
              <a:ln>
                <a:noFill/>
              </a:ln>
              <a:solidFill>
                <a:prstClr val="white">
                  <a:lumMod val="75000"/>
                </a:prstClr>
              </a:solidFill>
              <a:effectLst>
                <a:outerShdw blurRad="50800" dist="38100" dir="2700000" algn="tl" rotWithShape="0">
                  <a:srgbClr val="000000">
                    <a:alpha val="43000"/>
                  </a:srgbClr>
                </a:outerShdw>
              </a:effectLst>
              <a:uLnTx/>
              <a:uFillTx/>
              <a:latin typeface="Avenir Regular"/>
              <a:ea typeface="+mn-ea"/>
              <a:cs typeface="+mn-cs"/>
            </a:endParaRPr>
          </a:p>
        </p:txBody>
      </p:sp>
    </p:spTree>
    <p:extLst>
      <p:ext uri="{BB962C8B-B14F-4D97-AF65-F5344CB8AC3E}">
        <p14:creationId xmlns:p14="http://schemas.microsoft.com/office/powerpoint/2010/main" val="1248748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small" baseline="0">
                <a:solidFill>
                  <a:srgbClr val="0A406B"/>
                </a:solidFill>
                <a:effectLst>
                  <a:glow rad="38100">
                    <a:schemeClr val="bg1">
                      <a:lumMod val="65000"/>
                      <a:lumOff val="35000"/>
                      <a:alpha val="40000"/>
                    </a:schemeClr>
                  </a:glow>
                  <a:outerShdw blurRad="28575" dist="38100" dir="14040000" algn="tl" rotWithShape="0">
                    <a:schemeClr val="bg1">
                      <a:alpha val="25000"/>
                    </a:schemeClr>
                  </a:outerShdw>
                </a:effectLst>
                <a:latin typeface="+mj-lt"/>
              </a:defRPr>
            </a:lvl1pPr>
          </a:lstStyle>
          <a:p>
            <a:r>
              <a:rPr lang="en-US" dirty="0"/>
              <a:t>Click to edit Master title style</a:t>
            </a:r>
          </a:p>
        </p:txBody>
      </p:sp>
      <p:sp>
        <p:nvSpPr>
          <p:cNvPr id="3" name="Content Placeholder 2"/>
          <p:cNvSpPr>
            <a:spLocks noGrp="1"/>
          </p:cNvSpPr>
          <p:nvPr>
            <p:ph idx="1"/>
          </p:nvPr>
        </p:nvSpPr>
        <p:spPr>
          <a:xfrm>
            <a:off x="1141413" y="2666999"/>
            <a:ext cx="9905998" cy="3124201"/>
          </a:xfrm>
        </p:spPr>
        <p:txBody>
          <a:bodyPr anchor="t" anchorCtr="0">
            <a:normAutofit/>
          </a:bodyPr>
          <a:lstStyle>
            <a:lvl1pPr marL="285750" indent="-285750">
              <a:buClr>
                <a:srgbClr val="002A42"/>
              </a:buClr>
              <a:buFont typeface="Wingdings" panose="05000000000000000000" pitchFamily="2" charset="2"/>
              <a:buChar char="§"/>
              <a:defRPr sz="2800" cap="none" baseline="0">
                <a:solidFill>
                  <a:srgbClr val="0A406B"/>
                </a:solidFill>
              </a:defRPr>
            </a:lvl1pPr>
            <a:lvl2pPr marL="742950" indent="-285750">
              <a:buClr>
                <a:srgbClr val="002A42"/>
              </a:buClr>
              <a:buFont typeface="Wingdings" panose="05000000000000000000" pitchFamily="2" charset="2"/>
              <a:buChar char="§"/>
              <a:defRPr sz="2400" cap="none" baseline="0">
                <a:solidFill>
                  <a:srgbClr val="0A406B"/>
                </a:solidFill>
              </a:defRPr>
            </a:lvl2pPr>
            <a:lvl3pPr marL="1200150" indent="-285750">
              <a:buClr>
                <a:srgbClr val="002A42"/>
              </a:buClr>
              <a:buFont typeface="Wingdings" panose="05000000000000000000" pitchFamily="2" charset="2"/>
              <a:buChar char="§"/>
              <a:defRPr sz="2000" cap="none" baseline="0">
                <a:solidFill>
                  <a:srgbClr val="0A406B"/>
                </a:solidFill>
              </a:defRPr>
            </a:lvl3pPr>
            <a:lvl4pPr marL="1543050" indent="-171450">
              <a:buClr>
                <a:srgbClr val="002A42"/>
              </a:buClr>
              <a:buFont typeface="Wingdings" panose="05000000000000000000" pitchFamily="2" charset="2"/>
              <a:buChar char="§"/>
              <a:defRPr sz="1800" cap="none" baseline="0">
                <a:solidFill>
                  <a:srgbClr val="0A406B"/>
                </a:solidFill>
              </a:defRPr>
            </a:lvl4pPr>
            <a:lvl5pPr marL="2000250" indent="-171450">
              <a:buClr>
                <a:srgbClr val="002A42"/>
              </a:buClr>
              <a:buFont typeface="Wingdings" panose="05000000000000000000" pitchFamily="2" charset="2"/>
              <a:buChar char="§"/>
              <a:defRPr sz="1800" cap="none" baseline="0">
                <a:solidFill>
                  <a:srgbClr val="0A406B"/>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5818828" y="5928359"/>
            <a:ext cx="551167" cy="365125"/>
          </a:xfrm>
        </p:spPr>
        <p:txBody>
          <a:bodyPr/>
          <a:lstStyle/>
          <a:p>
            <a:fld id="{D57F1E4F-1CFF-5643-939E-217C01CDF565}" type="slidenum">
              <a:rPr lang="en-US" smtClean="0"/>
              <a:pPr/>
              <a:t>‹#›</a:t>
            </a:fld>
            <a:endParaRPr lang="en-US" dirty="0"/>
          </a:p>
        </p:txBody>
      </p:sp>
      <p:cxnSp>
        <p:nvCxnSpPr>
          <p:cNvPr id="15" name="Straight Connector 14">
            <a:extLst>
              <a:ext uri="{FF2B5EF4-FFF2-40B4-BE49-F238E27FC236}">
                <a16:creationId xmlns:a16="http://schemas.microsoft.com/office/drawing/2014/main" xmlns="" id="{13616C27-1273-4A82-A47F-57F56E8FB595}"/>
              </a:ext>
            </a:extLst>
          </p:cNvPr>
          <p:cNvCxnSpPr/>
          <p:nvPr userDrawn="1"/>
        </p:nvCxnSpPr>
        <p:spPr>
          <a:xfrm>
            <a:off x="2042160" y="1856552"/>
            <a:ext cx="8061960" cy="0"/>
          </a:xfrm>
          <a:prstGeom prst="line">
            <a:avLst/>
          </a:prstGeom>
          <a:ln>
            <a:solidFill>
              <a:srgbClr val="51A27A"/>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xmlns="" id="{E6B9C3CB-5A05-4138-BD4E-BB49F59FBC4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389885" y="5795898"/>
            <a:ext cx="1315052" cy="872053"/>
          </a:xfrm>
          <a:prstGeom prst="rect">
            <a:avLst/>
          </a:prstGeom>
        </p:spPr>
      </p:pic>
    </p:spTree>
    <p:extLst>
      <p:ext uri="{BB962C8B-B14F-4D97-AF65-F5344CB8AC3E}">
        <p14:creationId xmlns:p14="http://schemas.microsoft.com/office/powerpoint/2010/main" val="2205106645"/>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908649"/>
          </a:xfrm>
        </p:spPr>
        <p:txBody>
          <a:bodyPr/>
          <a:lstStyle>
            <a:lvl1pPr>
              <a:defRPr>
                <a:solidFill>
                  <a:srgbClr val="0A406B"/>
                </a:solidFill>
                <a:effectLst/>
                <a:latin typeface="Avenir Heavy" panose="020B0703020203020204" pitchFamily="34" charset="-78"/>
                <a:cs typeface="Avenir Heavy" panose="020B0703020203020204" pitchFamily="34" charset="-78"/>
              </a:defRPr>
            </a:lvl1pPr>
          </a:lstStyle>
          <a:p>
            <a:r>
              <a:rPr lang="en-US" dirty="0"/>
              <a:t>Click to edit Master title style</a:t>
            </a:r>
          </a:p>
        </p:txBody>
      </p:sp>
      <p:sp>
        <p:nvSpPr>
          <p:cNvPr id="3" name="Content Placeholder 2"/>
          <p:cNvSpPr>
            <a:spLocks noGrp="1"/>
          </p:cNvSpPr>
          <p:nvPr>
            <p:ph idx="1" hasCustomPrompt="1"/>
          </p:nvPr>
        </p:nvSpPr>
        <p:spPr>
          <a:xfrm>
            <a:off x="1141413" y="1866899"/>
            <a:ext cx="9905998" cy="4016376"/>
          </a:xfrm>
          <a:effectLst/>
        </p:spPr>
        <p:txBody>
          <a:bodyPr anchor="t">
            <a:normAutofit/>
          </a:bodyPr>
          <a:lstStyle>
            <a:lvl1pPr marL="285750" indent="-285750">
              <a:buClr>
                <a:srgbClr val="002A42"/>
              </a:buClr>
              <a:buFont typeface="Wingdings" panose="05000000000000000000" pitchFamily="2" charset="2"/>
              <a:buChar char="§"/>
              <a:defRPr sz="2200" cap="none" baseline="0">
                <a:solidFill>
                  <a:srgbClr val="0A406B"/>
                </a:solidFill>
                <a:effectLst/>
                <a:latin typeface="Avenir Light" panose="020B0403020203020204" pitchFamily="34" charset="-78"/>
                <a:cs typeface="Avenir Light" panose="020B0403020203020204" pitchFamily="34" charset="-78"/>
              </a:defRPr>
            </a:lvl1pPr>
            <a:lvl2pPr marL="742950" indent="-285750">
              <a:buClr>
                <a:srgbClr val="002A42"/>
              </a:buClr>
              <a:buFont typeface="Wingdings" panose="05000000000000000000" pitchFamily="2" charset="2"/>
              <a:buChar char="§"/>
              <a:defRPr sz="2200" cap="none" baseline="0">
                <a:solidFill>
                  <a:srgbClr val="0A406B"/>
                </a:solidFill>
                <a:effectLst/>
                <a:latin typeface="Avenir Light" panose="020B0403020203020204" pitchFamily="34" charset="-78"/>
                <a:cs typeface="Avenir Light" panose="020B0403020203020204" pitchFamily="34" charset="-78"/>
              </a:defRPr>
            </a:lvl2pPr>
            <a:lvl3pPr marL="1200150" indent="-285750">
              <a:buClr>
                <a:srgbClr val="002A42"/>
              </a:buClr>
              <a:buFont typeface="Wingdings" panose="05000000000000000000" pitchFamily="2" charset="2"/>
              <a:buChar char="§"/>
              <a:defRPr sz="2200" cap="none" baseline="0">
                <a:solidFill>
                  <a:srgbClr val="0A406B"/>
                </a:solidFill>
                <a:effectLst/>
                <a:latin typeface="Avenir Light" panose="020B0403020203020204" pitchFamily="34" charset="-78"/>
                <a:cs typeface="Avenir Light" panose="020B0403020203020204" pitchFamily="34" charset="-78"/>
              </a:defRPr>
            </a:lvl3pPr>
            <a:lvl4pPr marL="1543050" indent="-171450">
              <a:buClr>
                <a:srgbClr val="002A42"/>
              </a:buClr>
              <a:buFont typeface="Wingdings" panose="05000000000000000000" pitchFamily="2" charset="2"/>
              <a:buChar char="§"/>
              <a:defRPr sz="2200" cap="none" baseline="0">
                <a:solidFill>
                  <a:srgbClr val="0A406B"/>
                </a:solidFill>
                <a:effectLst/>
                <a:latin typeface="Avenir Light" panose="020B0403020203020204" pitchFamily="34" charset="-78"/>
                <a:cs typeface="Avenir Light" panose="020B0403020203020204" pitchFamily="34" charset="-78"/>
              </a:defRPr>
            </a:lvl4pPr>
            <a:lvl5pPr marL="2000250" indent="-171450">
              <a:buClr>
                <a:srgbClr val="002A42"/>
              </a:buClr>
              <a:buFont typeface="Wingdings" panose="05000000000000000000" pitchFamily="2" charset="2"/>
              <a:buChar char="§"/>
              <a:defRPr sz="2200" cap="none" baseline="0">
                <a:solidFill>
                  <a:srgbClr val="0A406B"/>
                </a:solidFill>
                <a:effectLst/>
                <a:latin typeface="Avenir Light" panose="020B0403020203020204" pitchFamily="34" charset="-78"/>
                <a:cs typeface="Avenir Light" panose="020B0403020203020204" pitchFamily="34" charset="-78"/>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xmlns="" id="{A610D234-B44C-40BF-BC90-5F741A2D3E4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709559"/>
            <a:ext cx="12192000" cy="148441"/>
          </a:xfrm>
          <a:prstGeom prst="rect">
            <a:avLst/>
          </a:prstGeom>
        </p:spPr>
      </p:pic>
      <p:pic>
        <p:nvPicPr>
          <p:cNvPr id="9" name="Picture 8">
            <a:extLst>
              <a:ext uri="{FF2B5EF4-FFF2-40B4-BE49-F238E27FC236}">
                <a16:creationId xmlns:a16="http://schemas.microsoft.com/office/drawing/2014/main" xmlns="" id="{5511BC3A-658D-4C97-ABD7-D8F9ABC921B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389885" y="5795898"/>
            <a:ext cx="1315052" cy="872053"/>
          </a:xfrm>
          <a:prstGeom prst="rect">
            <a:avLst/>
          </a:prstGeom>
        </p:spPr>
      </p:pic>
      <p:sp>
        <p:nvSpPr>
          <p:cNvPr id="6" name="Slide Number Placeholder 5">
            <a:extLst>
              <a:ext uri="{FF2B5EF4-FFF2-40B4-BE49-F238E27FC236}">
                <a16:creationId xmlns:a16="http://schemas.microsoft.com/office/drawing/2014/main" xmlns="" id="{E404DF0C-A3BA-4243-AB8D-C80FA4D617D9}"/>
              </a:ext>
            </a:extLst>
          </p:cNvPr>
          <p:cNvSpPr>
            <a:spLocks noGrp="1"/>
          </p:cNvSpPr>
          <p:nvPr>
            <p:ph type="sldNum" sz="quarter" idx="12"/>
          </p:nvPr>
        </p:nvSpPr>
        <p:spPr>
          <a:xfrm>
            <a:off x="5818830" y="5928361"/>
            <a:ext cx="1185819" cy="78119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1" i="0" u="none" strike="noStrike" kern="1200" cap="none" spc="0" normalizeH="0" baseline="0" noProof="0" smtClean="0">
                <a:ln>
                  <a:noFill/>
                </a:ln>
                <a:solidFill>
                  <a:prstClr val="white">
                    <a:lumMod val="75000"/>
                  </a:prstClr>
                </a:solidFill>
                <a:effectLst>
                  <a:outerShdw blurRad="50800" dist="38100" dir="2700000" algn="tl" rotWithShape="0">
                    <a:srgbClr val="000000">
                      <a:alpha val="43000"/>
                    </a:srgbClr>
                  </a:outerShdw>
                </a:effectLst>
                <a:uLnTx/>
                <a:uFillTx/>
                <a:latin typeface="Avenir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1" i="0" u="none" strike="noStrike" kern="1200" cap="none" spc="0" normalizeH="0" baseline="0" noProof="0" dirty="0">
              <a:ln>
                <a:noFill/>
              </a:ln>
              <a:solidFill>
                <a:prstClr val="white">
                  <a:lumMod val="75000"/>
                </a:prstClr>
              </a:solidFill>
              <a:effectLst>
                <a:outerShdw blurRad="50800" dist="38100" dir="2700000" algn="tl" rotWithShape="0">
                  <a:srgbClr val="000000">
                    <a:alpha val="43000"/>
                  </a:srgbClr>
                </a:outerShdw>
              </a:effectLst>
              <a:uLnTx/>
              <a:uFillTx/>
              <a:latin typeface="Avenir Regular"/>
              <a:ea typeface="+mn-ea"/>
              <a:cs typeface="+mn-cs"/>
            </a:endParaRPr>
          </a:p>
        </p:txBody>
      </p:sp>
    </p:spTree>
    <p:extLst>
      <p:ext uri="{BB962C8B-B14F-4D97-AF65-F5344CB8AC3E}">
        <p14:creationId xmlns:p14="http://schemas.microsoft.com/office/powerpoint/2010/main" val="27534336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61A2C0D0-12AF-4D47-A840-80D527546B51}"/>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saturation sat="129000"/>
                    </a14:imgEffect>
                  </a14:imgLayer>
                </a14:imgProps>
              </a:ext>
              <a:ext uri="{28A0092B-C50C-407E-A947-70E740481C1C}">
                <a14:useLocalDpi xmlns:a14="http://schemas.microsoft.com/office/drawing/2010/main"/>
              </a:ext>
            </a:extLst>
          </a:blip>
          <a:stretch>
            <a:fillRect/>
          </a:stretch>
        </p:blipFill>
        <p:spPr>
          <a:xfrm>
            <a:off x="-51586" y="1592"/>
            <a:ext cx="12243586" cy="6856408"/>
          </a:xfrm>
          <a:prstGeom prst="rect">
            <a:avLst/>
          </a:prstGeom>
        </p:spPr>
      </p:pic>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white">
                  <a:lumMod val="75000"/>
                </a:prstClr>
              </a:solidFill>
              <a:effectLst>
                <a:outerShdw blurRad="50800" dist="38100" dir="2700000" algn="tl" rotWithShape="0">
                  <a:srgbClr val="000000">
                    <a:alpha val="43000"/>
                  </a:srgbClr>
                </a:outerShdw>
              </a:effectLst>
              <a:uLnTx/>
              <a:uFillTx/>
              <a:latin typeface="Avenir Regular"/>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white">
                  <a:lumMod val="75000"/>
                </a:prstClr>
              </a:solidFill>
              <a:effectLst>
                <a:outerShdw blurRad="50800" dist="38100" dir="2700000" algn="tl" rotWithShape="0">
                  <a:srgbClr val="000000">
                    <a:alpha val="43000"/>
                  </a:srgbClr>
                </a:outerShdw>
              </a:effectLst>
              <a:uLnTx/>
              <a:uFillTx/>
              <a:latin typeface="Avenir Regular"/>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1" i="0" u="none" strike="noStrike" kern="1200" cap="none" spc="0" normalizeH="0" baseline="0" noProof="0" smtClean="0">
                <a:ln>
                  <a:noFill/>
                </a:ln>
                <a:solidFill>
                  <a:prstClr val="white">
                    <a:lumMod val="75000"/>
                  </a:prstClr>
                </a:solidFill>
                <a:effectLst>
                  <a:outerShdw blurRad="50800" dist="38100" dir="2700000" algn="tl" rotWithShape="0">
                    <a:srgbClr val="000000">
                      <a:alpha val="43000"/>
                    </a:srgbClr>
                  </a:outerShdw>
                </a:effectLst>
                <a:uLnTx/>
                <a:uFillTx/>
                <a:latin typeface="Avenir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1" i="0" u="none" strike="noStrike" kern="1200" cap="none" spc="0" normalizeH="0" baseline="0" noProof="0" dirty="0">
              <a:ln>
                <a:noFill/>
              </a:ln>
              <a:solidFill>
                <a:prstClr val="white">
                  <a:lumMod val="75000"/>
                </a:prstClr>
              </a:solidFill>
              <a:effectLst>
                <a:outerShdw blurRad="50800" dist="38100" dir="2700000" algn="tl" rotWithShape="0">
                  <a:srgbClr val="000000">
                    <a:alpha val="43000"/>
                  </a:srgbClr>
                </a:outerShdw>
              </a:effectLst>
              <a:uLnTx/>
              <a:uFillTx/>
              <a:latin typeface="Avenir Regular"/>
              <a:ea typeface="+mn-ea"/>
              <a:cs typeface="+mn-cs"/>
            </a:endParaRPr>
          </a:p>
        </p:txBody>
      </p:sp>
    </p:spTree>
    <p:extLst>
      <p:ext uri="{BB962C8B-B14F-4D97-AF65-F5344CB8AC3E}">
        <p14:creationId xmlns:p14="http://schemas.microsoft.com/office/powerpoint/2010/main" val="3433946139"/>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5818830" y="5928361"/>
            <a:ext cx="55116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1" i="0" u="none" strike="noStrike" kern="1200" cap="none" spc="0" normalizeH="0" baseline="0" noProof="0" smtClean="0">
                <a:ln>
                  <a:noFill/>
                </a:ln>
                <a:solidFill>
                  <a:prstClr val="white">
                    <a:lumMod val="75000"/>
                  </a:prstClr>
                </a:solidFill>
                <a:effectLst>
                  <a:outerShdw blurRad="50800" dist="38100" dir="2700000" algn="tl" rotWithShape="0">
                    <a:srgbClr val="000000">
                      <a:alpha val="43000"/>
                    </a:srgbClr>
                  </a:outerShdw>
                </a:effectLst>
                <a:uLnTx/>
                <a:uFillTx/>
                <a:latin typeface="Avenir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1" i="0" u="none" strike="noStrike" kern="1200" cap="none" spc="0" normalizeH="0" baseline="0" noProof="0" dirty="0">
              <a:ln>
                <a:noFill/>
              </a:ln>
              <a:solidFill>
                <a:prstClr val="white">
                  <a:lumMod val="75000"/>
                </a:prstClr>
              </a:solidFill>
              <a:effectLst>
                <a:outerShdw blurRad="50800" dist="38100" dir="2700000" algn="tl" rotWithShape="0">
                  <a:srgbClr val="000000">
                    <a:alpha val="43000"/>
                  </a:srgbClr>
                </a:outerShdw>
              </a:effectLst>
              <a:uLnTx/>
              <a:uFillTx/>
              <a:latin typeface="Avenir Regular"/>
              <a:ea typeface="+mn-ea"/>
              <a:cs typeface="+mn-cs"/>
            </a:endParaRPr>
          </a:p>
        </p:txBody>
      </p:sp>
    </p:spTree>
    <p:extLst>
      <p:ext uri="{BB962C8B-B14F-4D97-AF65-F5344CB8AC3E}">
        <p14:creationId xmlns:p14="http://schemas.microsoft.com/office/powerpoint/2010/main" val="928234490"/>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20141" y="2056261"/>
            <a:ext cx="9905998" cy="1905000"/>
          </a:xfrm>
        </p:spPr>
        <p:txBody>
          <a:bodyPr>
            <a:normAutofit/>
          </a:bodyPr>
          <a:lstStyle>
            <a:lvl1pPr algn="ctr">
              <a:defRPr sz="4400" cap="small" baseline="0">
                <a:solidFill>
                  <a:srgbClr val="0A406B"/>
                </a:solidFill>
                <a:effectLst>
                  <a:glow rad="38100">
                    <a:schemeClr val="bg1">
                      <a:lumMod val="65000"/>
                      <a:lumOff val="35000"/>
                      <a:alpha val="40000"/>
                    </a:schemeClr>
                  </a:glow>
                </a:effectLst>
                <a:latin typeface="+mj-lt"/>
              </a:defRPr>
            </a:lvl1pPr>
          </a:lstStyle>
          <a:p>
            <a:r>
              <a:rPr lang="en-US" dirty="0"/>
              <a:t>Click to edit Master title style</a:t>
            </a:r>
          </a:p>
        </p:txBody>
      </p:sp>
      <p:sp>
        <p:nvSpPr>
          <p:cNvPr id="6" name="Slide Number Placeholder 5"/>
          <p:cNvSpPr>
            <a:spLocks noGrp="1"/>
          </p:cNvSpPr>
          <p:nvPr>
            <p:ph type="sldNum" sz="quarter" idx="12"/>
          </p:nvPr>
        </p:nvSpPr>
        <p:spPr>
          <a:xfrm>
            <a:off x="5818828" y="5928359"/>
            <a:ext cx="1323844" cy="748486"/>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1" i="0" u="none" strike="noStrike" kern="1200" cap="none" spc="0" normalizeH="0" baseline="0" noProof="0" smtClean="0">
                <a:ln>
                  <a:noFill/>
                </a:ln>
                <a:solidFill>
                  <a:prstClr val="black">
                    <a:lumMod val="75000"/>
                  </a:prstClr>
                </a:solidFill>
                <a:effectLst>
                  <a:outerShdw blurRad="50800" dist="38100" dir="2700000" algn="tl" rotWithShape="0">
                    <a:srgbClr val="000000">
                      <a:alpha val="43000"/>
                    </a:srgbClr>
                  </a:outerShdw>
                </a:effectLst>
                <a:uLnTx/>
                <a:uFillTx/>
                <a:latin typeface="Avenir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1" i="0" u="none" strike="noStrike" kern="1200" cap="none" spc="0" normalizeH="0" baseline="0" noProof="0" dirty="0">
              <a:ln>
                <a:noFill/>
              </a:ln>
              <a:solidFill>
                <a:prstClr val="black">
                  <a:lumMod val="75000"/>
                </a:prstClr>
              </a:solidFill>
              <a:effectLst>
                <a:outerShdw blurRad="50800" dist="38100" dir="2700000" algn="tl" rotWithShape="0">
                  <a:srgbClr val="000000">
                    <a:alpha val="43000"/>
                  </a:srgbClr>
                </a:outerShdw>
              </a:effectLst>
              <a:uLnTx/>
              <a:uFillTx/>
              <a:latin typeface="Avenir Regular"/>
              <a:ea typeface="+mn-ea"/>
              <a:cs typeface="+mn-cs"/>
            </a:endParaRPr>
          </a:p>
        </p:txBody>
      </p:sp>
    </p:spTree>
    <p:extLst>
      <p:ext uri="{BB962C8B-B14F-4D97-AF65-F5344CB8AC3E}">
        <p14:creationId xmlns:p14="http://schemas.microsoft.com/office/powerpoint/2010/main" val="2124388190"/>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50856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12192000" cy="1905000"/>
          </a:xfrm>
        </p:spPr>
        <p:txBody>
          <a:bodyPr/>
          <a:lstStyle>
            <a:lvl1pPr algn="ctr">
              <a:defRPr cap="small" baseline="0">
                <a:solidFill>
                  <a:srgbClr val="0A406B"/>
                </a:solidFill>
                <a:effectLst>
                  <a:glow rad="38100">
                    <a:schemeClr val="bg1">
                      <a:lumMod val="65000"/>
                      <a:lumOff val="35000"/>
                      <a:alpha val="40000"/>
                    </a:schemeClr>
                  </a:glow>
                  <a:outerShdw blurRad="28575" dist="38100" dir="14040000" algn="tl" rotWithShape="0">
                    <a:schemeClr val="bg1">
                      <a:alpha val="25000"/>
                    </a:schemeClr>
                  </a:outerShdw>
                </a:effectLst>
                <a:latin typeface="+mj-lt"/>
              </a:defRPr>
            </a:lvl1pPr>
          </a:lstStyle>
          <a:p>
            <a:r>
              <a:rPr lang="en-US" dirty="0"/>
              <a:t>Click to edit Master title style</a:t>
            </a:r>
          </a:p>
        </p:txBody>
      </p:sp>
      <p:sp>
        <p:nvSpPr>
          <p:cNvPr id="3" name="Content Placeholder 2"/>
          <p:cNvSpPr>
            <a:spLocks noGrp="1"/>
          </p:cNvSpPr>
          <p:nvPr>
            <p:ph idx="1"/>
          </p:nvPr>
        </p:nvSpPr>
        <p:spPr>
          <a:xfrm>
            <a:off x="1141413" y="2666999"/>
            <a:ext cx="9905998" cy="3124201"/>
          </a:xfrm>
        </p:spPr>
        <p:txBody>
          <a:bodyPr anchor="t" anchorCtr="0">
            <a:normAutofit/>
          </a:bodyPr>
          <a:lstStyle>
            <a:lvl1pPr marL="285750" indent="-285750">
              <a:buClr>
                <a:srgbClr val="002A42"/>
              </a:buClr>
              <a:buFont typeface="Wingdings" panose="05000000000000000000" pitchFamily="2" charset="2"/>
              <a:buChar char="§"/>
              <a:defRPr sz="2800" cap="none" baseline="0">
                <a:solidFill>
                  <a:srgbClr val="0A406B"/>
                </a:solidFill>
              </a:defRPr>
            </a:lvl1pPr>
            <a:lvl2pPr marL="742950" indent="-285750">
              <a:buClr>
                <a:srgbClr val="002A42"/>
              </a:buClr>
              <a:buFont typeface="Wingdings" panose="05000000000000000000" pitchFamily="2" charset="2"/>
              <a:buChar char="§"/>
              <a:defRPr sz="2400" cap="none" baseline="0">
                <a:solidFill>
                  <a:srgbClr val="0A406B"/>
                </a:solidFill>
              </a:defRPr>
            </a:lvl2pPr>
            <a:lvl3pPr marL="1200150" indent="-285750">
              <a:buClr>
                <a:srgbClr val="002A42"/>
              </a:buClr>
              <a:buFont typeface="Wingdings" panose="05000000000000000000" pitchFamily="2" charset="2"/>
              <a:buChar char="§"/>
              <a:defRPr sz="2000" cap="none" baseline="0">
                <a:solidFill>
                  <a:srgbClr val="0A406B"/>
                </a:solidFill>
              </a:defRPr>
            </a:lvl3pPr>
            <a:lvl4pPr marL="1543050" indent="-171450">
              <a:buClr>
                <a:srgbClr val="002A42"/>
              </a:buClr>
              <a:buFont typeface="Wingdings" panose="05000000000000000000" pitchFamily="2" charset="2"/>
              <a:buChar char="§"/>
              <a:defRPr sz="1800" cap="none" baseline="0">
                <a:solidFill>
                  <a:srgbClr val="0A406B"/>
                </a:solidFill>
              </a:defRPr>
            </a:lvl4pPr>
            <a:lvl5pPr marL="2000250" indent="-171450">
              <a:buClr>
                <a:srgbClr val="002A42"/>
              </a:buClr>
              <a:buFont typeface="Wingdings" panose="05000000000000000000" pitchFamily="2" charset="2"/>
              <a:buChar char="§"/>
              <a:defRPr sz="1800" cap="none" baseline="0">
                <a:solidFill>
                  <a:srgbClr val="0A406B"/>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5818828" y="5928359"/>
            <a:ext cx="551167" cy="365125"/>
          </a:xfrm>
        </p:spPr>
        <p:txBody>
          <a:bodyPr/>
          <a:lstStyle/>
          <a:p>
            <a:fld id="{D57F1E4F-1CFF-5643-939E-217C01CDF565}" type="slidenum">
              <a:rPr lang="en-US" smtClean="0"/>
              <a:pPr/>
              <a:t>‹#›</a:t>
            </a:fld>
            <a:endParaRPr lang="en-US" dirty="0"/>
          </a:p>
        </p:txBody>
      </p:sp>
      <p:cxnSp>
        <p:nvCxnSpPr>
          <p:cNvPr id="15" name="Straight Connector 14">
            <a:extLst>
              <a:ext uri="{FF2B5EF4-FFF2-40B4-BE49-F238E27FC236}">
                <a16:creationId xmlns:a16="http://schemas.microsoft.com/office/drawing/2014/main" xmlns="" id="{13616C27-1273-4A82-A47F-57F56E8FB595}"/>
              </a:ext>
            </a:extLst>
          </p:cNvPr>
          <p:cNvCxnSpPr/>
          <p:nvPr userDrawn="1"/>
        </p:nvCxnSpPr>
        <p:spPr>
          <a:xfrm>
            <a:off x="2042160" y="1856552"/>
            <a:ext cx="8061960" cy="0"/>
          </a:xfrm>
          <a:prstGeom prst="line">
            <a:avLst/>
          </a:prstGeom>
          <a:ln>
            <a:solidFill>
              <a:srgbClr val="51A27A"/>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xmlns="" id="{5E6AF83B-C921-4CDF-B447-50A5BF47638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389885" y="5795898"/>
            <a:ext cx="1315052" cy="872053"/>
          </a:xfrm>
          <a:prstGeom prst="rect">
            <a:avLst/>
          </a:prstGeom>
        </p:spPr>
      </p:pic>
    </p:spTree>
    <p:extLst>
      <p:ext uri="{BB962C8B-B14F-4D97-AF65-F5344CB8AC3E}">
        <p14:creationId xmlns:p14="http://schemas.microsoft.com/office/powerpoint/2010/main" val="3576237542"/>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2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12191999" cy="1905000"/>
          </a:xfrm>
        </p:spPr>
        <p:txBody>
          <a:bodyPr>
            <a:normAutofit/>
          </a:bodyPr>
          <a:lstStyle>
            <a:lvl1pPr algn="ctr">
              <a:defRPr sz="4400" cap="small" baseline="0">
                <a:solidFill>
                  <a:srgbClr val="0A406B"/>
                </a:solidFill>
                <a:effectLst>
                  <a:glow rad="38100">
                    <a:schemeClr val="bg1">
                      <a:lumMod val="65000"/>
                      <a:lumOff val="35000"/>
                      <a:alpha val="40000"/>
                    </a:schemeClr>
                  </a:glow>
                  <a:outerShdw blurRad="28575" dist="38100" dir="14040000" algn="tl" rotWithShape="0">
                    <a:schemeClr val="bg1">
                      <a:alpha val="25000"/>
                    </a:schemeClr>
                  </a:outerShdw>
                </a:effectLst>
                <a:latin typeface="+mj-lt"/>
              </a:defRPr>
            </a:lvl1pPr>
          </a:lstStyle>
          <a:p>
            <a:r>
              <a:rPr lang="en-US" dirty="0"/>
              <a:t>Click to edit Master title style</a:t>
            </a:r>
          </a:p>
        </p:txBody>
      </p:sp>
      <p:sp>
        <p:nvSpPr>
          <p:cNvPr id="3" name="Content Placeholder 2"/>
          <p:cNvSpPr>
            <a:spLocks noGrp="1"/>
          </p:cNvSpPr>
          <p:nvPr>
            <p:ph idx="1"/>
          </p:nvPr>
        </p:nvSpPr>
        <p:spPr>
          <a:xfrm>
            <a:off x="1542196" y="2606039"/>
            <a:ext cx="9505214" cy="3124201"/>
          </a:xfrm>
        </p:spPr>
        <p:txBody>
          <a:bodyPr anchor="ctr"/>
          <a:lstStyle>
            <a:lvl1pPr marL="285750" indent="-285750">
              <a:buClr>
                <a:srgbClr val="0A406B"/>
              </a:buClr>
              <a:buFont typeface="Wingdings" panose="05000000000000000000" pitchFamily="2" charset="2"/>
              <a:buChar char="§"/>
              <a:defRPr cap="none" baseline="0">
                <a:solidFill>
                  <a:srgbClr val="0A406B"/>
                </a:solidFill>
              </a:defRPr>
            </a:lvl1pPr>
            <a:lvl2pPr marL="742950" indent="-285750">
              <a:buClr>
                <a:srgbClr val="0A406B"/>
              </a:buClr>
              <a:buFont typeface="Wingdings" panose="05000000000000000000" pitchFamily="2" charset="2"/>
              <a:buChar char="§"/>
              <a:defRPr cap="none" baseline="0">
                <a:solidFill>
                  <a:srgbClr val="0A406B"/>
                </a:solidFill>
              </a:defRPr>
            </a:lvl2pPr>
            <a:lvl3pPr marL="1200150" indent="-285750">
              <a:buClr>
                <a:srgbClr val="0A406B"/>
              </a:buClr>
              <a:buFont typeface="Wingdings" panose="05000000000000000000" pitchFamily="2" charset="2"/>
              <a:buChar char="§"/>
              <a:defRPr cap="none" baseline="0">
                <a:solidFill>
                  <a:srgbClr val="0A406B"/>
                </a:solidFill>
              </a:defRPr>
            </a:lvl3pPr>
            <a:lvl4pPr marL="1543050" indent="-171450">
              <a:buClr>
                <a:srgbClr val="0A406B"/>
              </a:buClr>
              <a:buFont typeface="Wingdings" panose="05000000000000000000" pitchFamily="2" charset="2"/>
              <a:buChar char="§"/>
              <a:defRPr cap="none" baseline="0">
                <a:solidFill>
                  <a:srgbClr val="0A406B"/>
                </a:solidFill>
              </a:defRPr>
            </a:lvl4pPr>
            <a:lvl5pPr marL="2000250" indent="-171450">
              <a:buClr>
                <a:srgbClr val="0A406B"/>
              </a:buClr>
              <a:buFont typeface="Wingdings" panose="05000000000000000000" pitchFamily="2" charset="2"/>
              <a:buChar char="§"/>
              <a:defRPr cap="none" baseline="0">
                <a:solidFill>
                  <a:srgbClr val="0A406B"/>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5818828" y="6278879"/>
            <a:ext cx="551167" cy="365125"/>
          </a:xfrm>
        </p:spPr>
        <p:txBody>
          <a:bodyPr/>
          <a:lstStyle/>
          <a:p>
            <a:fld id="{D57F1E4F-1CFF-5643-939E-217C01CDF565}" type="slidenum">
              <a:rPr lang="en-US" smtClean="0"/>
              <a:pPr/>
              <a:t>‹#›</a:t>
            </a:fld>
            <a:endParaRPr lang="en-US" dirty="0"/>
          </a:p>
        </p:txBody>
      </p:sp>
      <p:cxnSp>
        <p:nvCxnSpPr>
          <p:cNvPr id="15" name="Straight Connector 14">
            <a:extLst>
              <a:ext uri="{FF2B5EF4-FFF2-40B4-BE49-F238E27FC236}">
                <a16:creationId xmlns:a16="http://schemas.microsoft.com/office/drawing/2014/main" xmlns="" id="{13616C27-1273-4A82-A47F-57F56E8FB595}"/>
              </a:ext>
            </a:extLst>
          </p:cNvPr>
          <p:cNvCxnSpPr/>
          <p:nvPr userDrawn="1"/>
        </p:nvCxnSpPr>
        <p:spPr>
          <a:xfrm>
            <a:off x="2065020" y="1632273"/>
            <a:ext cx="8061960" cy="0"/>
          </a:xfrm>
          <a:prstGeom prst="line">
            <a:avLst/>
          </a:prstGeom>
          <a:ln>
            <a:solidFill>
              <a:srgbClr val="51A27A"/>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xmlns="" id="{B68D417D-7950-48D4-87CA-8B814A30917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389885" y="5795898"/>
            <a:ext cx="1315052" cy="872053"/>
          </a:xfrm>
          <a:prstGeom prst="rect">
            <a:avLst/>
          </a:prstGeom>
        </p:spPr>
      </p:pic>
    </p:spTree>
    <p:extLst>
      <p:ext uri="{BB962C8B-B14F-4D97-AF65-F5344CB8AC3E}">
        <p14:creationId xmlns:p14="http://schemas.microsoft.com/office/powerpoint/2010/main" val="292071963"/>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5818828" y="5928359"/>
            <a:ext cx="5511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47276358"/>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177200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32771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12191999" cy="1905000"/>
          </a:xfrm>
        </p:spPr>
        <p:txBody>
          <a:bodyPr>
            <a:normAutofit/>
          </a:bodyPr>
          <a:lstStyle>
            <a:lvl1pPr algn="ctr">
              <a:defRPr sz="4400" cap="small" baseline="0">
                <a:solidFill>
                  <a:srgbClr val="0A406B"/>
                </a:solidFill>
                <a:effectLst>
                  <a:glow rad="38100">
                    <a:schemeClr val="bg1">
                      <a:lumMod val="65000"/>
                      <a:lumOff val="35000"/>
                      <a:alpha val="40000"/>
                    </a:schemeClr>
                  </a:glow>
                  <a:outerShdw blurRad="28575" dist="38100" dir="14040000" algn="tl" rotWithShape="0">
                    <a:schemeClr val="bg1">
                      <a:alpha val="25000"/>
                    </a:schemeClr>
                  </a:outerShdw>
                </a:effectLst>
                <a:latin typeface="+mj-lt"/>
              </a:defRPr>
            </a:lvl1pPr>
          </a:lstStyle>
          <a:p>
            <a:r>
              <a:rPr lang="en-US" dirty="0"/>
              <a:t>Click to edit Master title style</a:t>
            </a:r>
          </a:p>
        </p:txBody>
      </p:sp>
      <p:sp>
        <p:nvSpPr>
          <p:cNvPr id="3" name="Content Placeholder 2"/>
          <p:cNvSpPr>
            <a:spLocks noGrp="1"/>
          </p:cNvSpPr>
          <p:nvPr>
            <p:ph idx="1"/>
          </p:nvPr>
        </p:nvSpPr>
        <p:spPr>
          <a:xfrm>
            <a:off x="1542196" y="2606039"/>
            <a:ext cx="9505214" cy="3124201"/>
          </a:xfrm>
        </p:spPr>
        <p:txBody>
          <a:bodyPr anchor="ctr"/>
          <a:lstStyle>
            <a:lvl1pPr marL="285750" indent="-285750">
              <a:buClr>
                <a:srgbClr val="0A406B"/>
              </a:buClr>
              <a:buFont typeface="Wingdings" panose="05000000000000000000" pitchFamily="2" charset="2"/>
              <a:buChar char="§"/>
              <a:defRPr cap="none" baseline="0">
                <a:solidFill>
                  <a:srgbClr val="0A406B"/>
                </a:solidFill>
              </a:defRPr>
            </a:lvl1pPr>
            <a:lvl2pPr marL="742950" indent="-285750">
              <a:buClr>
                <a:srgbClr val="0A406B"/>
              </a:buClr>
              <a:buFont typeface="Wingdings" panose="05000000000000000000" pitchFamily="2" charset="2"/>
              <a:buChar char="§"/>
              <a:defRPr cap="none" baseline="0">
                <a:solidFill>
                  <a:srgbClr val="0A406B"/>
                </a:solidFill>
              </a:defRPr>
            </a:lvl2pPr>
            <a:lvl3pPr marL="1200150" indent="-285750">
              <a:buClr>
                <a:srgbClr val="0A406B"/>
              </a:buClr>
              <a:buFont typeface="Wingdings" panose="05000000000000000000" pitchFamily="2" charset="2"/>
              <a:buChar char="§"/>
              <a:defRPr cap="none" baseline="0">
                <a:solidFill>
                  <a:srgbClr val="0A406B"/>
                </a:solidFill>
              </a:defRPr>
            </a:lvl3pPr>
            <a:lvl4pPr marL="1543050" indent="-171450">
              <a:buClr>
                <a:srgbClr val="0A406B"/>
              </a:buClr>
              <a:buFont typeface="Wingdings" panose="05000000000000000000" pitchFamily="2" charset="2"/>
              <a:buChar char="§"/>
              <a:defRPr cap="none" baseline="0">
                <a:solidFill>
                  <a:srgbClr val="0A406B"/>
                </a:solidFill>
              </a:defRPr>
            </a:lvl4pPr>
            <a:lvl5pPr marL="2000250" indent="-171450">
              <a:buClr>
                <a:srgbClr val="0A406B"/>
              </a:buClr>
              <a:buFont typeface="Wingdings" panose="05000000000000000000" pitchFamily="2" charset="2"/>
              <a:buChar char="§"/>
              <a:defRPr cap="none" baseline="0">
                <a:solidFill>
                  <a:srgbClr val="0A406B"/>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5818828" y="6278879"/>
            <a:ext cx="551167" cy="365125"/>
          </a:xfrm>
        </p:spPr>
        <p:txBody>
          <a:bodyPr/>
          <a:lstStyle/>
          <a:p>
            <a:fld id="{D57F1E4F-1CFF-5643-939E-217C01CDF565}" type="slidenum">
              <a:rPr lang="en-US" smtClean="0"/>
              <a:pPr/>
              <a:t>‹#›</a:t>
            </a:fld>
            <a:endParaRPr lang="en-US" dirty="0"/>
          </a:p>
        </p:txBody>
      </p:sp>
      <p:cxnSp>
        <p:nvCxnSpPr>
          <p:cNvPr id="15" name="Straight Connector 14">
            <a:extLst>
              <a:ext uri="{FF2B5EF4-FFF2-40B4-BE49-F238E27FC236}">
                <a16:creationId xmlns:a16="http://schemas.microsoft.com/office/drawing/2014/main" xmlns="" id="{13616C27-1273-4A82-A47F-57F56E8FB595}"/>
              </a:ext>
            </a:extLst>
          </p:cNvPr>
          <p:cNvCxnSpPr/>
          <p:nvPr userDrawn="1"/>
        </p:nvCxnSpPr>
        <p:spPr>
          <a:xfrm>
            <a:off x="2092516" y="1645920"/>
            <a:ext cx="8061960" cy="0"/>
          </a:xfrm>
          <a:prstGeom prst="line">
            <a:avLst/>
          </a:prstGeom>
          <a:ln>
            <a:solidFill>
              <a:srgbClr val="51A27A"/>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xmlns="" id="{CDD3CBF2-783D-4A14-BF58-EBD419A61B4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389885" y="5795898"/>
            <a:ext cx="1315052" cy="872053"/>
          </a:xfrm>
          <a:prstGeom prst="rect">
            <a:avLst/>
          </a:prstGeom>
        </p:spPr>
      </p:pic>
    </p:spTree>
    <p:extLst>
      <p:ext uri="{BB962C8B-B14F-4D97-AF65-F5344CB8AC3E}">
        <p14:creationId xmlns:p14="http://schemas.microsoft.com/office/powerpoint/2010/main" val="1610262217"/>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041108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429043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76585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994340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312443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672456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621675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024635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975141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78621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5818828" y="5928359"/>
            <a:ext cx="5511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21336068"/>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034298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56605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10471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21953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06867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94058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46038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2.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theme" Target="../theme/theme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84036691"/>
      </p:ext>
    </p:extLst>
  </p:cSld>
  <p:clrMap bg1="dk1" tx1="lt1" bg2="dk2" tx2="lt2" accent1="accent1" accent2="accent2" accent3="accent3" accent4="accent4" accent5="accent5" accent6="accent6" hlink="hlink" folHlink="folHlink"/>
  <p:sldLayoutIdLst>
    <p:sldLayoutId id="2147483900" r:id="rId1"/>
    <p:sldLayoutId id="2147483901" r:id="rId2"/>
    <p:sldLayoutId id="2147483918" r:id="rId3"/>
    <p:sldLayoutId id="2147483917" r:id="rId4"/>
    <p:sldLayoutId id="2147483902" r:id="rId5"/>
    <p:sldLayoutId id="2147483903" r:id="rId6"/>
    <p:sldLayoutId id="2147483904"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 id="2147483915" r:id="rId17"/>
    <p:sldLayoutId id="2147483916" r:id="rId18"/>
  </p:sldLayoutIdLst>
  <p:hf sldNum="0" hdr="0" ftr="0" dt="0"/>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white">
                  <a:lumMod val="75000"/>
                </a:prstClr>
              </a:solidFill>
              <a:effectLst>
                <a:outerShdw blurRad="50800" dist="38100" dir="2700000" algn="tl" rotWithShape="0">
                  <a:srgbClr val="000000">
                    <a:alpha val="43000"/>
                  </a:srgbClr>
                </a:outerShdw>
              </a:effectLst>
              <a:uLnTx/>
              <a:uFillTx/>
              <a:latin typeface="Avenir Regular"/>
              <a:ea typeface="+mn-ea"/>
              <a:cs typeface="+mn-cs"/>
            </a:endParaRPr>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white">
                  <a:lumMod val="75000"/>
                </a:prstClr>
              </a:solidFill>
              <a:effectLst>
                <a:outerShdw blurRad="50800" dist="38100" dir="2700000" algn="tl" rotWithShape="0">
                  <a:srgbClr val="000000">
                    <a:alpha val="43000"/>
                  </a:srgbClr>
                </a:outerShdw>
              </a:effectLst>
              <a:uLnTx/>
              <a:uFillTx/>
              <a:latin typeface="Avenir Regular"/>
              <a:ea typeface="+mn-ea"/>
              <a:cs typeface="+mn-cs"/>
            </a:endParaRPr>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1" i="0" u="none" strike="noStrike" kern="1200" cap="none" spc="0" normalizeH="0" baseline="0" noProof="0" smtClean="0">
                <a:ln>
                  <a:noFill/>
                </a:ln>
                <a:solidFill>
                  <a:prstClr val="white">
                    <a:lumMod val="75000"/>
                  </a:prstClr>
                </a:solidFill>
                <a:effectLst>
                  <a:outerShdw blurRad="50800" dist="38100" dir="2700000" algn="tl" rotWithShape="0">
                    <a:srgbClr val="000000">
                      <a:alpha val="43000"/>
                    </a:srgbClr>
                  </a:outerShdw>
                </a:effectLst>
                <a:uLnTx/>
                <a:uFillTx/>
                <a:latin typeface="Avenir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1" i="0" u="none" strike="noStrike" kern="1200" cap="none" spc="0" normalizeH="0" baseline="0" noProof="0" dirty="0">
              <a:ln>
                <a:noFill/>
              </a:ln>
              <a:solidFill>
                <a:prstClr val="white">
                  <a:lumMod val="75000"/>
                </a:prstClr>
              </a:solidFill>
              <a:effectLst>
                <a:outerShdw blurRad="50800" dist="38100" dir="2700000" algn="tl" rotWithShape="0">
                  <a:srgbClr val="000000">
                    <a:alpha val="43000"/>
                  </a:srgbClr>
                </a:outerShdw>
              </a:effectLst>
              <a:uLnTx/>
              <a:uFillTx/>
              <a:latin typeface="Avenir Regular"/>
              <a:ea typeface="+mn-ea"/>
              <a:cs typeface="+mn-cs"/>
            </a:endParaRPr>
          </a:p>
        </p:txBody>
      </p:sp>
    </p:spTree>
    <p:extLst>
      <p:ext uri="{BB962C8B-B14F-4D97-AF65-F5344CB8AC3E}">
        <p14:creationId xmlns:p14="http://schemas.microsoft.com/office/powerpoint/2010/main" val="3915332873"/>
      </p:ext>
    </p:extLst>
  </p:cSld>
  <p:clrMap bg1="dk1" tx1="lt1" bg2="dk2" tx2="lt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Lst>
  <p:hf sldNum="0" hdr="0" ftr="0" dt="0"/>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92172052"/>
      </p:ext>
    </p:extLst>
  </p:cSld>
  <p:clrMap bg1="dk1" tx1="lt1" bg2="dk2" tx2="lt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 id="2147483937" r:id="rId12"/>
    <p:sldLayoutId id="2147483938" r:id="rId13"/>
    <p:sldLayoutId id="2147483939" r:id="rId14"/>
    <p:sldLayoutId id="2147483940" r:id="rId15"/>
    <p:sldLayoutId id="2147483941" r:id="rId16"/>
    <p:sldLayoutId id="2147483942" r:id="rId17"/>
    <p:sldLayoutId id="2147483943" r:id="rId18"/>
  </p:sldLayoutIdLst>
  <p:hf sldNum="0" hdr="0" ftr="0" dt="0"/>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image" Target="../media/image27.png"/><Relationship Id="rId5" Type="http://schemas.openxmlformats.org/officeDocument/2006/relationships/image" Target="../media/image8.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image" Target="../media/image9.png"/><Relationship Id="rId16"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xmlns="" id="{564A25D2-0117-42A2-BD1F-DA3BE2ED4F97}"/>
              </a:ext>
            </a:extLst>
          </p:cNvPr>
          <p:cNvCxnSpPr>
            <a:cxnSpLocks/>
          </p:cNvCxnSpPr>
          <p:nvPr/>
        </p:nvCxnSpPr>
        <p:spPr>
          <a:xfrm>
            <a:off x="846024" y="3319660"/>
            <a:ext cx="6120580" cy="0"/>
          </a:xfrm>
          <a:prstGeom prst="line">
            <a:avLst/>
          </a:prstGeom>
          <a:ln>
            <a:solidFill>
              <a:srgbClr val="0C416C"/>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xmlns="" id="{7C13E594-5FED-4312-A267-3513430F14F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43806" y="4574369"/>
            <a:ext cx="3840216" cy="1491468"/>
          </a:xfrm>
          <a:prstGeom prst="rect">
            <a:avLst/>
          </a:prstGeom>
        </p:spPr>
      </p:pic>
      <p:sp>
        <p:nvSpPr>
          <p:cNvPr id="10" name="TextBox 9">
            <a:extLst>
              <a:ext uri="{FF2B5EF4-FFF2-40B4-BE49-F238E27FC236}">
                <a16:creationId xmlns:a16="http://schemas.microsoft.com/office/drawing/2014/main" xmlns="" id="{DEBEAD60-5AE8-4C36-800D-7DD42E437E1C}"/>
              </a:ext>
            </a:extLst>
          </p:cNvPr>
          <p:cNvSpPr txBox="1"/>
          <p:nvPr/>
        </p:nvSpPr>
        <p:spPr>
          <a:xfrm>
            <a:off x="493657" y="2135769"/>
            <a:ext cx="6540515" cy="193899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small" spc="0" normalizeH="0" baseline="0" noProof="0" dirty="0">
                <a:ln>
                  <a:noFill/>
                </a:ln>
                <a:solidFill>
                  <a:srgbClr val="0C416C"/>
                </a:solidFill>
                <a:effectLst/>
                <a:uLnTx/>
                <a:uFillTx/>
                <a:latin typeface="Avenir Black" panose="020B0803020203020204" pitchFamily="34" charset="-78"/>
                <a:ea typeface="+mn-ea"/>
                <a:cs typeface="Avenir Black" panose="020B0803020203020204" pitchFamily="34" charset="-78"/>
              </a:rPr>
              <a:t>Upstream Planning and Optimizing Basis Increases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small" spc="0" normalizeH="0" baseline="0" noProof="0" dirty="0">
              <a:ln>
                <a:noFill/>
              </a:ln>
              <a:solidFill>
                <a:srgbClr val="0C416C"/>
              </a:solidFill>
              <a:effectLst/>
              <a:uLnTx/>
              <a:uFillTx/>
              <a:latin typeface="Avenir Black" panose="020B0803020203020204" pitchFamily="34" charset="-78"/>
              <a:ea typeface="+mn-ea"/>
              <a:cs typeface="Avenir Black" panose="020B0803020203020204" pitchFamily="34" charset="-7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small" spc="0" normalizeH="0" baseline="0" noProof="0" dirty="0">
                <a:ln>
                  <a:noFill/>
                </a:ln>
                <a:solidFill>
                  <a:srgbClr val="0C416C"/>
                </a:solidFill>
                <a:effectLst/>
                <a:uLnTx/>
                <a:uFillTx/>
                <a:latin typeface="Avenir Black" panose="020B0803020203020204" pitchFamily="34" charset="-78"/>
                <a:ea typeface="+mn-ea"/>
                <a:cs typeface="Avenir Black" panose="020B0803020203020204" pitchFamily="34" charset="-78"/>
              </a:rPr>
              <a:t>September 5, 2024</a:t>
            </a:r>
          </a:p>
        </p:txBody>
      </p:sp>
      <p:pic>
        <p:nvPicPr>
          <p:cNvPr id="8" name="Picture 7" descr="A logo of a company&#10;&#10;Description automatically generated">
            <a:extLst>
              <a:ext uri="{FF2B5EF4-FFF2-40B4-BE49-F238E27FC236}">
                <a16:creationId xmlns:a16="http://schemas.microsoft.com/office/drawing/2014/main" xmlns="" id="{19E86474-D0FB-8E1E-6A24-829DB9CB10E1}"/>
              </a:ext>
            </a:extLst>
          </p:cNvPr>
          <p:cNvPicPr>
            <a:picLocks noChangeAspect="1"/>
          </p:cNvPicPr>
          <p:nvPr/>
        </p:nvPicPr>
        <p:blipFill>
          <a:blip r:embed="rId4"/>
          <a:stretch>
            <a:fillRect/>
          </a:stretch>
        </p:blipFill>
        <p:spPr>
          <a:xfrm>
            <a:off x="335722" y="929099"/>
            <a:ext cx="658110" cy="625204"/>
          </a:xfrm>
          <a:prstGeom prst="rect">
            <a:avLst/>
          </a:prstGeom>
        </p:spPr>
      </p:pic>
      <p:sp>
        <p:nvSpPr>
          <p:cNvPr id="9" name="TextBox 8">
            <a:extLst>
              <a:ext uri="{FF2B5EF4-FFF2-40B4-BE49-F238E27FC236}">
                <a16:creationId xmlns:a16="http://schemas.microsoft.com/office/drawing/2014/main" xmlns="" id="{A08AF698-53E2-AB7B-00FE-2F3B20AC296F}"/>
              </a:ext>
            </a:extLst>
          </p:cNvPr>
          <p:cNvSpPr txBox="1"/>
          <p:nvPr/>
        </p:nvSpPr>
        <p:spPr>
          <a:xfrm>
            <a:off x="993832" y="910184"/>
            <a:ext cx="5824965"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small" spc="0" normalizeH="0" baseline="0" noProof="0" dirty="0">
                <a:ln>
                  <a:noFill/>
                </a:ln>
                <a:solidFill>
                  <a:srgbClr val="186033"/>
                </a:solidFill>
                <a:effectLst/>
                <a:uLnTx/>
                <a:uFillTx/>
                <a:latin typeface="Bahnschrift SemiBold SemiConden" panose="020B0502040204020203" pitchFamily="34" charset="0"/>
                <a:cs typeface="Avenir Black" panose="020B0803020203020204" pitchFamily="34" charset="-78"/>
              </a:rPr>
              <a:t>Lake County Estate Planning Council</a:t>
            </a:r>
            <a:endParaRPr kumimoji="0" lang="en-US" sz="2400" b="0" i="0" u="none" strike="noStrike" kern="1200" cap="small" spc="0" normalizeH="0" baseline="0" noProof="0" dirty="0">
              <a:ln>
                <a:noFill/>
              </a:ln>
              <a:solidFill>
                <a:srgbClr val="186033"/>
              </a:solidFill>
              <a:effectLst/>
              <a:uLnTx/>
              <a:uFillTx/>
              <a:latin typeface="Bahnschrift SemiBold SemiConden" panose="020B0502040204020203" pitchFamily="34" charset="0"/>
              <a:cs typeface="Avenir Black" panose="020B0803020203020204" pitchFamily="34" charset="-78"/>
            </a:endParaRPr>
          </a:p>
        </p:txBody>
      </p:sp>
    </p:spTree>
    <p:extLst>
      <p:ext uri="{BB962C8B-B14F-4D97-AF65-F5344CB8AC3E}">
        <p14:creationId xmlns:p14="http://schemas.microsoft.com/office/powerpoint/2010/main" val="2115513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9CCC0A-CD42-41F0-9380-8EC6E5B1F1AD}"/>
              </a:ext>
            </a:extLst>
          </p:cNvPr>
          <p:cNvSpPr>
            <a:spLocks noGrp="1"/>
          </p:cNvSpPr>
          <p:nvPr>
            <p:ph type="title"/>
          </p:nvPr>
        </p:nvSpPr>
        <p:spPr>
          <a:xfrm>
            <a:off x="851344" y="382731"/>
            <a:ext cx="10489312" cy="1905000"/>
          </a:xfrm>
        </p:spPr>
        <p:txBody>
          <a:bodyPr>
            <a:normAutofit/>
          </a:bodyPr>
          <a:lstStyle/>
          <a:p>
            <a:pPr algn="ctr"/>
            <a:r>
              <a:rPr lang="en-US" sz="4800" dirty="0">
                <a:effectLst>
                  <a:glow rad="38100">
                    <a:schemeClr val="bg1">
                      <a:lumMod val="65000"/>
                      <a:lumOff val="35000"/>
                      <a:alpha val="40000"/>
                    </a:schemeClr>
                  </a:glow>
                </a:effectLst>
              </a:rPr>
              <a:t>Improve the Ordinary SLAT!</a:t>
            </a:r>
          </a:p>
        </p:txBody>
      </p:sp>
      <p:sp>
        <p:nvSpPr>
          <p:cNvPr id="3" name="Content Placeholder 2">
            <a:extLst>
              <a:ext uri="{FF2B5EF4-FFF2-40B4-BE49-F238E27FC236}">
                <a16:creationId xmlns:a16="http://schemas.microsoft.com/office/drawing/2014/main" xmlns="" id="{04800C3E-9723-42A0-B4F5-82793D4AE0CB}"/>
              </a:ext>
            </a:extLst>
          </p:cNvPr>
          <p:cNvSpPr>
            <a:spLocks noGrp="1"/>
          </p:cNvSpPr>
          <p:nvPr>
            <p:ph idx="1"/>
          </p:nvPr>
        </p:nvSpPr>
        <p:spPr>
          <a:xfrm>
            <a:off x="851344" y="2062021"/>
            <a:ext cx="10489312" cy="4413248"/>
          </a:xfrm>
        </p:spPr>
        <p:txBody>
          <a:bodyPr>
            <a:noAutofit/>
          </a:bodyPr>
          <a:lstStyle/>
          <a:p>
            <a:pPr marL="0" indent="0" algn="just">
              <a:spcBef>
                <a:spcPts val="0"/>
              </a:spcBef>
              <a:buNone/>
            </a:pPr>
            <a:r>
              <a:rPr lang="en-US" sz="2400" dirty="0">
                <a:effectLst>
                  <a:glow rad="38100">
                    <a:schemeClr val="bg1">
                      <a:lumMod val="50000"/>
                      <a:lumOff val="50000"/>
                      <a:alpha val="20000"/>
                    </a:schemeClr>
                  </a:glow>
                </a:effectLst>
              </a:rPr>
              <a:t>Upstream Planning</a:t>
            </a:r>
          </a:p>
          <a:p>
            <a:pPr algn="just">
              <a:spcBef>
                <a:spcPts val="0"/>
              </a:spcBef>
            </a:pPr>
            <a:r>
              <a:rPr lang="en-US" sz="2000" dirty="0">
                <a:effectLst>
                  <a:glow rad="38100">
                    <a:schemeClr val="bg1">
                      <a:lumMod val="50000"/>
                      <a:lumOff val="50000"/>
                      <a:alpha val="20000"/>
                    </a:schemeClr>
                  </a:glow>
                </a:effectLst>
              </a:rPr>
              <a:t>If spouses have older/ill relatives or close loved ones, add them as a discretionary beneficiary as well, and grant them a formula general power of appointment to soak up their step up in basis coupon (applicable exclusion amount)</a:t>
            </a:r>
          </a:p>
          <a:p>
            <a:pPr algn="just">
              <a:spcBef>
                <a:spcPts val="0"/>
              </a:spcBef>
            </a:pPr>
            <a:r>
              <a:rPr lang="en-US" sz="2000" dirty="0">
                <a:effectLst>
                  <a:glow rad="38100">
                    <a:schemeClr val="bg1">
                      <a:lumMod val="50000"/>
                      <a:lumOff val="50000"/>
                      <a:alpha val="20000"/>
                    </a:schemeClr>
                  </a:glow>
                </a:effectLst>
              </a:rPr>
              <a:t>When older relative dies, assets are included in their estate and cause the trust to get a step up in basis</a:t>
            </a:r>
          </a:p>
          <a:p>
            <a:pPr algn="just">
              <a:spcBef>
                <a:spcPts val="0"/>
              </a:spcBef>
            </a:pPr>
            <a:r>
              <a:rPr lang="en-US" sz="2000" dirty="0">
                <a:effectLst>
                  <a:glow rad="38100">
                    <a:schemeClr val="bg1">
                      <a:lumMod val="50000"/>
                      <a:lumOff val="50000"/>
                      <a:alpha val="20000"/>
                    </a:schemeClr>
                  </a:glow>
                </a:effectLst>
              </a:rPr>
              <a:t>This is capped in various ways so that inclusion is limited to amount not causing state or federal estate tax (state tax depends on state of residency of the relative)</a:t>
            </a:r>
          </a:p>
          <a:p>
            <a:pPr algn="just">
              <a:spcBef>
                <a:spcPts val="0"/>
              </a:spcBef>
            </a:pPr>
            <a:r>
              <a:rPr lang="en-US" sz="2000" dirty="0">
                <a:effectLst>
                  <a:glow rad="38100">
                    <a:schemeClr val="bg1">
                      <a:lumMod val="50000"/>
                      <a:lumOff val="50000"/>
                      <a:alpha val="20000"/>
                    </a:schemeClr>
                  </a:glow>
                </a:effectLst>
              </a:rPr>
              <a:t>Leverage can be used (e.g. an LLC owning $6 million of property with $3 million of loans and $1 million of basis may be worth $3 million net, but if included in parent’s estate, the basis becomes $6 million due to debt)</a:t>
            </a:r>
          </a:p>
          <a:p>
            <a:pPr marL="0" indent="0" algn="just">
              <a:spcBef>
                <a:spcPts val="0"/>
              </a:spcBef>
              <a:spcAft>
                <a:spcPts val="0"/>
              </a:spcAft>
              <a:buNone/>
            </a:pPr>
            <a:endParaRPr lang="en-US" sz="2000" dirty="0">
              <a:effectLst>
                <a:glow rad="38100">
                  <a:schemeClr val="bg1">
                    <a:lumMod val="50000"/>
                    <a:lumOff val="50000"/>
                    <a:alpha val="20000"/>
                  </a:schemeClr>
                </a:glow>
              </a:effectLst>
            </a:endParaRPr>
          </a:p>
        </p:txBody>
      </p:sp>
      <p:sp>
        <p:nvSpPr>
          <p:cNvPr id="4" name="TextBox 3">
            <a:extLst>
              <a:ext uri="{FF2B5EF4-FFF2-40B4-BE49-F238E27FC236}">
                <a16:creationId xmlns:a16="http://schemas.microsoft.com/office/drawing/2014/main" xmlns="" id="{6AE4A4BA-3353-4019-AE72-EA69578C7335}"/>
              </a:ext>
            </a:extLst>
          </p:cNvPr>
          <p:cNvSpPr txBox="1"/>
          <p:nvPr/>
        </p:nvSpPr>
        <p:spPr>
          <a:xfrm>
            <a:off x="5988793" y="6475269"/>
            <a:ext cx="440038" cy="284239"/>
          </a:xfrm>
          <a:prstGeom prst="rect">
            <a:avLst/>
          </a:prstGeom>
          <a:noFill/>
        </p:spPr>
        <p:txBody>
          <a:bodyPr wrap="square" rtlCol="0">
            <a:spAutoFit/>
          </a:bodyPr>
          <a:lstStyle/>
          <a:p>
            <a:fld id="{D470963A-1226-4FE5-A119-41C8A3710DCB}" type="slidenum">
              <a:rPr lang="en-US" sz="1200" smtClean="0"/>
              <a:t>10</a:t>
            </a:fld>
            <a:endParaRPr lang="en-US" sz="1200" dirty="0"/>
          </a:p>
        </p:txBody>
      </p:sp>
    </p:spTree>
    <p:extLst>
      <p:ext uri="{BB962C8B-B14F-4D97-AF65-F5344CB8AC3E}">
        <p14:creationId xmlns:p14="http://schemas.microsoft.com/office/powerpoint/2010/main" val="2794900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9CCC0A-CD42-41F0-9380-8EC6E5B1F1AD}"/>
              </a:ext>
            </a:extLst>
          </p:cNvPr>
          <p:cNvSpPr>
            <a:spLocks noGrp="1"/>
          </p:cNvSpPr>
          <p:nvPr>
            <p:ph type="title"/>
          </p:nvPr>
        </p:nvSpPr>
        <p:spPr>
          <a:xfrm>
            <a:off x="851344" y="382731"/>
            <a:ext cx="10489312" cy="1905000"/>
          </a:xfrm>
        </p:spPr>
        <p:txBody>
          <a:bodyPr>
            <a:normAutofit/>
          </a:bodyPr>
          <a:lstStyle/>
          <a:p>
            <a:pPr algn="ctr"/>
            <a:r>
              <a:rPr lang="en-US" sz="4800" dirty="0">
                <a:effectLst>
                  <a:glow rad="38100">
                    <a:schemeClr val="bg1">
                      <a:lumMod val="65000"/>
                      <a:lumOff val="35000"/>
                      <a:alpha val="40000"/>
                    </a:schemeClr>
                  </a:glow>
                </a:effectLst>
              </a:rPr>
              <a:t>Improve the Ordinary SLAT!</a:t>
            </a:r>
          </a:p>
        </p:txBody>
      </p:sp>
      <p:sp>
        <p:nvSpPr>
          <p:cNvPr id="3" name="Content Placeholder 2">
            <a:extLst>
              <a:ext uri="{FF2B5EF4-FFF2-40B4-BE49-F238E27FC236}">
                <a16:creationId xmlns:a16="http://schemas.microsoft.com/office/drawing/2014/main" xmlns="" id="{04800C3E-9723-42A0-B4F5-82793D4AE0CB}"/>
              </a:ext>
            </a:extLst>
          </p:cNvPr>
          <p:cNvSpPr>
            <a:spLocks noGrp="1"/>
          </p:cNvSpPr>
          <p:nvPr>
            <p:ph idx="1"/>
          </p:nvPr>
        </p:nvSpPr>
        <p:spPr>
          <a:xfrm>
            <a:off x="851344" y="2062021"/>
            <a:ext cx="10489312" cy="4413248"/>
          </a:xfrm>
        </p:spPr>
        <p:txBody>
          <a:bodyPr>
            <a:noAutofit/>
          </a:bodyPr>
          <a:lstStyle/>
          <a:p>
            <a:pPr marL="0" indent="0" algn="just">
              <a:spcBef>
                <a:spcPts val="0"/>
              </a:spcBef>
              <a:buNone/>
            </a:pPr>
            <a:r>
              <a:rPr lang="en-US" sz="2400" dirty="0">
                <a:effectLst>
                  <a:glow rad="38100">
                    <a:schemeClr val="bg1">
                      <a:lumMod val="50000"/>
                      <a:lumOff val="50000"/>
                      <a:alpha val="20000"/>
                    </a:schemeClr>
                  </a:glow>
                </a:effectLst>
              </a:rPr>
              <a:t>BDOT Planning</a:t>
            </a:r>
          </a:p>
          <a:p>
            <a:pPr algn="just">
              <a:spcBef>
                <a:spcPts val="0"/>
              </a:spcBef>
              <a:buClr>
                <a:srgbClr val="0A406B"/>
              </a:buClr>
              <a:buFont typeface="Wingdings" panose="05000000000000000000" pitchFamily="2" charset="2"/>
              <a:buChar char="§"/>
            </a:pPr>
            <a:r>
              <a:rPr lang="en-US" sz="2000" dirty="0">
                <a:effectLst>
                  <a:glow rad="38100">
                    <a:schemeClr val="bg1">
                      <a:lumMod val="50000"/>
                      <a:lumOff val="50000"/>
                      <a:alpha val="20000"/>
                    </a:schemeClr>
                  </a:glow>
                </a:effectLst>
              </a:rPr>
              <a:t>Due to the “tax burn” and benefits of being a grantor trust, 98% of irrevocable grantor trusts (perhaps 99% for SLATs) are grantor trusts taxed to grantor for income tax purposes</a:t>
            </a:r>
          </a:p>
          <a:p>
            <a:pPr algn="just">
              <a:spcBef>
                <a:spcPts val="0"/>
              </a:spcBef>
              <a:buClr>
                <a:srgbClr val="0A406B"/>
              </a:buClr>
              <a:buFont typeface="Wingdings" panose="05000000000000000000" pitchFamily="2" charset="2"/>
              <a:buChar char="§"/>
            </a:pPr>
            <a:r>
              <a:rPr lang="en-US" sz="2000" dirty="0">
                <a:effectLst>
                  <a:glow rad="38100">
                    <a:schemeClr val="bg1">
                      <a:lumMod val="50000"/>
                      <a:lumOff val="50000"/>
                      <a:alpha val="20000"/>
                    </a:schemeClr>
                  </a:glow>
                </a:effectLst>
              </a:rPr>
              <a:t>At the grantor’s death, the trust becomes its own taxpayer, with various disadvantages (filing its own return, loss of some deductions/exclusions, 179 expensing, highly compressed tax brackets that may double or triple tax)</a:t>
            </a:r>
          </a:p>
          <a:p>
            <a:pPr algn="just">
              <a:spcBef>
                <a:spcPts val="0"/>
              </a:spcBef>
              <a:buClr>
                <a:srgbClr val="0A406B"/>
              </a:buClr>
              <a:buFont typeface="Wingdings" panose="05000000000000000000" pitchFamily="2" charset="2"/>
              <a:buChar char="§"/>
            </a:pPr>
            <a:r>
              <a:rPr lang="en-US" sz="2000" dirty="0">
                <a:effectLst>
                  <a:glow rad="38100">
                    <a:schemeClr val="bg1">
                      <a:lumMod val="50000"/>
                      <a:lumOff val="50000"/>
                      <a:alpha val="20000"/>
                    </a:schemeClr>
                  </a:glow>
                </a:effectLst>
              </a:rPr>
              <a:t>This can be avoided by making it a BIAT</a:t>
            </a:r>
            <a:r>
              <a:rPr lang="en-US" sz="2000" baseline="40000" dirty="0">
                <a:effectLst>
                  <a:glow rad="38100">
                    <a:schemeClr val="bg1">
                      <a:lumMod val="50000"/>
                      <a:lumOff val="50000"/>
                      <a:alpha val="20000"/>
                    </a:schemeClr>
                  </a:glow>
                </a:effectLst>
              </a:rPr>
              <a:t>®</a:t>
            </a:r>
            <a:r>
              <a:rPr lang="en-US" sz="2000" dirty="0">
                <a:effectLst>
                  <a:glow rad="38100">
                    <a:schemeClr val="bg1">
                      <a:lumMod val="50000"/>
                      <a:lumOff val="50000"/>
                      <a:alpha val="20000"/>
                    </a:schemeClr>
                  </a:glow>
                </a:effectLst>
              </a:rPr>
              <a:t> (Beneficiary Income Accumulation Trust), a trademarked term for K+H’s proprietary, flexible and protective version of a beneficiary deemed owner trust (BDOT)</a:t>
            </a:r>
          </a:p>
          <a:p>
            <a:pPr algn="just">
              <a:spcBef>
                <a:spcPts val="0"/>
              </a:spcBef>
              <a:buClr>
                <a:srgbClr val="0A406B"/>
              </a:buClr>
              <a:buFont typeface="Wingdings" panose="05000000000000000000" pitchFamily="2" charset="2"/>
              <a:buChar char="§"/>
            </a:pPr>
            <a:r>
              <a:rPr lang="en-US" sz="2000" dirty="0">
                <a:effectLst>
                  <a:glow rad="38100">
                    <a:schemeClr val="bg1">
                      <a:lumMod val="50000"/>
                      <a:lumOff val="50000"/>
                      <a:alpha val="20000"/>
                    </a:schemeClr>
                  </a:glow>
                </a:effectLst>
              </a:rPr>
              <a:t>This enables taxation to shift to the primary beneficiary (e.g. spouse, then children), avoiding the above issues and allowing trust to grow tax-free</a:t>
            </a:r>
          </a:p>
        </p:txBody>
      </p:sp>
      <p:sp>
        <p:nvSpPr>
          <p:cNvPr id="4" name="TextBox 3">
            <a:extLst>
              <a:ext uri="{FF2B5EF4-FFF2-40B4-BE49-F238E27FC236}">
                <a16:creationId xmlns:a16="http://schemas.microsoft.com/office/drawing/2014/main" xmlns="" id="{6AE4A4BA-3353-4019-AE72-EA69578C7335}"/>
              </a:ext>
            </a:extLst>
          </p:cNvPr>
          <p:cNvSpPr txBox="1"/>
          <p:nvPr/>
        </p:nvSpPr>
        <p:spPr>
          <a:xfrm>
            <a:off x="5988793" y="6475269"/>
            <a:ext cx="440038" cy="284239"/>
          </a:xfrm>
          <a:prstGeom prst="rect">
            <a:avLst/>
          </a:prstGeom>
          <a:noFill/>
        </p:spPr>
        <p:txBody>
          <a:bodyPr wrap="square" rtlCol="0">
            <a:spAutoFit/>
          </a:bodyPr>
          <a:lstStyle/>
          <a:p>
            <a:fld id="{D470963A-1226-4FE5-A119-41C8A3710DCB}" type="slidenum">
              <a:rPr lang="en-US" sz="1200" smtClean="0"/>
              <a:t>11</a:t>
            </a:fld>
            <a:endParaRPr lang="en-US" sz="1200" dirty="0"/>
          </a:p>
        </p:txBody>
      </p:sp>
    </p:spTree>
    <p:extLst>
      <p:ext uri="{BB962C8B-B14F-4D97-AF65-F5344CB8AC3E}">
        <p14:creationId xmlns:p14="http://schemas.microsoft.com/office/powerpoint/2010/main" val="2126551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9CCC0A-CD42-41F0-9380-8EC6E5B1F1AD}"/>
              </a:ext>
            </a:extLst>
          </p:cNvPr>
          <p:cNvSpPr>
            <a:spLocks noGrp="1"/>
          </p:cNvSpPr>
          <p:nvPr>
            <p:ph type="title"/>
          </p:nvPr>
        </p:nvSpPr>
        <p:spPr>
          <a:xfrm>
            <a:off x="851344" y="382731"/>
            <a:ext cx="10489312" cy="1905000"/>
          </a:xfrm>
        </p:spPr>
        <p:txBody>
          <a:bodyPr>
            <a:normAutofit/>
          </a:bodyPr>
          <a:lstStyle/>
          <a:p>
            <a:pPr algn="ctr"/>
            <a:r>
              <a:rPr lang="en-US" sz="4800" dirty="0">
                <a:effectLst>
                  <a:glow rad="38100">
                    <a:schemeClr val="bg1">
                      <a:lumMod val="65000"/>
                      <a:lumOff val="35000"/>
                      <a:alpha val="40000"/>
                    </a:schemeClr>
                  </a:glow>
                </a:effectLst>
              </a:rPr>
              <a:t>Improve the Ordinary SLAT!</a:t>
            </a:r>
          </a:p>
        </p:txBody>
      </p:sp>
      <p:sp>
        <p:nvSpPr>
          <p:cNvPr id="3" name="Content Placeholder 2">
            <a:extLst>
              <a:ext uri="{FF2B5EF4-FFF2-40B4-BE49-F238E27FC236}">
                <a16:creationId xmlns:a16="http://schemas.microsoft.com/office/drawing/2014/main" xmlns="" id="{04800C3E-9723-42A0-B4F5-82793D4AE0CB}"/>
              </a:ext>
            </a:extLst>
          </p:cNvPr>
          <p:cNvSpPr>
            <a:spLocks noGrp="1"/>
          </p:cNvSpPr>
          <p:nvPr>
            <p:ph idx="1"/>
          </p:nvPr>
        </p:nvSpPr>
        <p:spPr>
          <a:xfrm>
            <a:off x="851344" y="2062021"/>
            <a:ext cx="10649776" cy="4413248"/>
          </a:xfrm>
        </p:spPr>
        <p:txBody>
          <a:bodyPr>
            <a:noAutofit/>
          </a:bodyPr>
          <a:lstStyle/>
          <a:p>
            <a:pPr marL="0" indent="0" algn="just">
              <a:spcBef>
                <a:spcPts val="0"/>
              </a:spcBef>
              <a:buNone/>
            </a:pPr>
            <a:r>
              <a:rPr lang="en-US" sz="2400" dirty="0">
                <a:effectLst>
                  <a:glow rad="38100">
                    <a:schemeClr val="bg1">
                      <a:lumMod val="50000"/>
                      <a:lumOff val="50000"/>
                      <a:alpha val="20000"/>
                    </a:schemeClr>
                  </a:glow>
                </a:effectLst>
              </a:rPr>
              <a:t>Swap and SURF Planning (Step Up in basis Rescue Financing)</a:t>
            </a:r>
          </a:p>
          <a:p>
            <a:pPr algn="just">
              <a:spcBef>
                <a:spcPts val="0"/>
              </a:spcBef>
            </a:pPr>
            <a:r>
              <a:rPr lang="en-US" sz="2000" dirty="0">
                <a:effectLst>
                  <a:glow rad="38100">
                    <a:schemeClr val="bg1">
                      <a:lumMod val="50000"/>
                      <a:lumOff val="50000"/>
                      <a:alpha val="20000"/>
                    </a:schemeClr>
                  </a:glow>
                </a:effectLst>
              </a:rPr>
              <a:t>The main drawback to all IGTs is that, while growth is excluded from the taxable estate, the assets excluded (probably) do not get a step up in basis at death</a:t>
            </a:r>
          </a:p>
          <a:p>
            <a:pPr algn="just">
              <a:spcBef>
                <a:spcPts val="0"/>
              </a:spcBef>
            </a:pPr>
            <a:r>
              <a:rPr lang="en-US" sz="2000" dirty="0">
                <a:effectLst>
                  <a:glow rad="38100">
                    <a:schemeClr val="bg1">
                      <a:lumMod val="50000"/>
                      <a:lumOff val="50000"/>
                      <a:alpha val="20000"/>
                    </a:schemeClr>
                  </a:glow>
                </a:effectLst>
              </a:rPr>
              <a:t>Property drafted IGTs and SLATs will permit a tax-free substitution of assets by the grantor.  If done before death, the grantor can take back the low basis assets in the trust and put cash into the trust, and die with the low basis assets for step up</a:t>
            </a:r>
          </a:p>
          <a:p>
            <a:pPr algn="just">
              <a:spcBef>
                <a:spcPts val="0"/>
              </a:spcBef>
            </a:pPr>
            <a:r>
              <a:rPr lang="en-US" sz="2000" dirty="0">
                <a:effectLst>
                  <a:glow rad="38100">
                    <a:schemeClr val="bg1">
                      <a:lumMod val="50000"/>
                      <a:lumOff val="50000"/>
                      <a:alpha val="20000"/>
                    </a:schemeClr>
                  </a:glow>
                </a:effectLst>
              </a:rPr>
              <a:t>This is great conservative planning, but the problem is that most wealthy individuals got that way by NOT investing heavy in cash, and they don’t have cash  equivalent or high basis assets to swap into the trust (using a note is risky)</a:t>
            </a:r>
          </a:p>
          <a:p>
            <a:pPr algn="just">
              <a:spcBef>
                <a:spcPts val="0"/>
              </a:spcBef>
            </a:pPr>
            <a:r>
              <a:rPr lang="en-US" sz="2000" dirty="0">
                <a:effectLst>
                  <a:glow rad="38100">
                    <a:schemeClr val="bg1">
                      <a:lumMod val="50000"/>
                      <a:lumOff val="50000"/>
                      <a:alpha val="20000"/>
                    </a:schemeClr>
                  </a:glow>
                </a:effectLst>
              </a:rPr>
              <a:t>Ideally, a line of credit is established and an agreement approved with lender to “follow the money” for collateral – if cash is swapped before death, the low basis assets get a step up in basis and can save the family millions in capital gains tax!</a:t>
            </a:r>
          </a:p>
        </p:txBody>
      </p:sp>
      <p:sp>
        <p:nvSpPr>
          <p:cNvPr id="4" name="TextBox 3">
            <a:extLst>
              <a:ext uri="{FF2B5EF4-FFF2-40B4-BE49-F238E27FC236}">
                <a16:creationId xmlns:a16="http://schemas.microsoft.com/office/drawing/2014/main" xmlns="" id="{6AE4A4BA-3353-4019-AE72-EA69578C7335}"/>
              </a:ext>
            </a:extLst>
          </p:cNvPr>
          <p:cNvSpPr txBox="1"/>
          <p:nvPr/>
        </p:nvSpPr>
        <p:spPr>
          <a:xfrm>
            <a:off x="5988793" y="6475269"/>
            <a:ext cx="440038" cy="284239"/>
          </a:xfrm>
          <a:prstGeom prst="rect">
            <a:avLst/>
          </a:prstGeom>
          <a:noFill/>
        </p:spPr>
        <p:txBody>
          <a:bodyPr wrap="square" rtlCol="0">
            <a:spAutoFit/>
          </a:bodyPr>
          <a:lstStyle/>
          <a:p>
            <a:fld id="{D470963A-1226-4FE5-A119-41C8A3710DCB}" type="slidenum">
              <a:rPr lang="en-US" sz="1200" smtClean="0"/>
              <a:t>12</a:t>
            </a:fld>
            <a:endParaRPr lang="en-US" sz="1200" dirty="0"/>
          </a:p>
        </p:txBody>
      </p:sp>
    </p:spTree>
    <p:extLst>
      <p:ext uri="{BB962C8B-B14F-4D97-AF65-F5344CB8AC3E}">
        <p14:creationId xmlns:p14="http://schemas.microsoft.com/office/powerpoint/2010/main" val="1258321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9CCC0A-CD42-41F0-9380-8EC6E5B1F1AD}"/>
              </a:ext>
            </a:extLst>
          </p:cNvPr>
          <p:cNvSpPr>
            <a:spLocks noGrp="1"/>
          </p:cNvSpPr>
          <p:nvPr>
            <p:ph type="title"/>
          </p:nvPr>
        </p:nvSpPr>
        <p:spPr>
          <a:xfrm>
            <a:off x="851344" y="382731"/>
            <a:ext cx="10489312" cy="1905000"/>
          </a:xfrm>
        </p:spPr>
        <p:txBody>
          <a:bodyPr>
            <a:normAutofit/>
          </a:bodyPr>
          <a:lstStyle/>
          <a:p>
            <a:pPr algn="ctr"/>
            <a:r>
              <a:rPr lang="en-US" sz="4800" dirty="0">
                <a:effectLst>
                  <a:glow rad="38100">
                    <a:schemeClr val="bg1">
                      <a:lumMod val="65000"/>
                      <a:lumOff val="35000"/>
                      <a:alpha val="40000"/>
                    </a:schemeClr>
                  </a:glow>
                </a:effectLst>
              </a:rPr>
              <a:t>Improve the Ordinary SLAT!</a:t>
            </a:r>
          </a:p>
        </p:txBody>
      </p:sp>
      <p:sp>
        <p:nvSpPr>
          <p:cNvPr id="3" name="Content Placeholder 2">
            <a:extLst>
              <a:ext uri="{FF2B5EF4-FFF2-40B4-BE49-F238E27FC236}">
                <a16:creationId xmlns:a16="http://schemas.microsoft.com/office/drawing/2014/main" xmlns="" id="{04800C3E-9723-42A0-B4F5-82793D4AE0CB}"/>
              </a:ext>
            </a:extLst>
          </p:cNvPr>
          <p:cNvSpPr>
            <a:spLocks noGrp="1"/>
          </p:cNvSpPr>
          <p:nvPr>
            <p:ph idx="1"/>
          </p:nvPr>
        </p:nvSpPr>
        <p:spPr>
          <a:xfrm>
            <a:off x="851344" y="2174876"/>
            <a:ext cx="10649776" cy="4413248"/>
          </a:xfrm>
        </p:spPr>
        <p:txBody>
          <a:bodyPr>
            <a:noAutofit/>
          </a:bodyPr>
          <a:lstStyle/>
          <a:p>
            <a:pPr marL="0" indent="0" algn="just">
              <a:spcBef>
                <a:spcPts val="0"/>
              </a:spcBef>
              <a:buNone/>
            </a:pPr>
            <a:r>
              <a:rPr lang="en-US" sz="2400" dirty="0">
                <a:effectLst>
                  <a:glow rad="38100">
                    <a:schemeClr val="bg1">
                      <a:lumMod val="50000"/>
                      <a:lumOff val="50000"/>
                      <a:alpha val="20000"/>
                    </a:schemeClr>
                  </a:glow>
                </a:effectLst>
              </a:rPr>
              <a:t>ILIT Rescues – An Important Back Up Plan to Add to SLATs</a:t>
            </a:r>
          </a:p>
          <a:p>
            <a:pPr algn="just">
              <a:spcBef>
                <a:spcPts val="0"/>
              </a:spcBef>
            </a:pPr>
            <a:r>
              <a:rPr lang="en-US" sz="2000" dirty="0">
                <a:effectLst>
                  <a:glow rad="38100">
                    <a:schemeClr val="bg1">
                      <a:lumMod val="50000"/>
                      <a:lumOff val="50000"/>
                      <a:alpha val="20000"/>
                    </a:schemeClr>
                  </a:glow>
                </a:effectLst>
              </a:rPr>
              <a:t>In many cases for larger estates and business succession/equalization cases, annual premiums for life insurance in ILITs can easily exceed annual exclusion gift amounts</a:t>
            </a:r>
          </a:p>
          <a:p>
            <a:pPr algn="just">
              <a:spcBef>
                <a:spcPts val="0"/>
              </a:spcBef>
            </a:pPr>
            <a:r>
              <a:rPr lang="en-US" sz="2000" dirty="0">
                <a:effectLst>
                  <a:glow rad="38100">
                    <a:schemeClr val="bg1">
                      <a:lumMod val="50000"/>
                      <a:lumOff val="50000"/>
                      <a:alpha val="20000"/>
                    </a:schemeClr>
                  </a:glow>
                </a:effectLst>
              </a:rPr>
              <a:t>Recent Congressional proposals limit Crummey annual exclusion gifting as well as the applicable exclusion amount (back to $3.5 million???)</a:t>
            </a:r>
          </a:p>
          <a:p>
            <a:pPr algn="just">
              <a:spcBef>
                <a:spcPts val="0"/>
              </a:spcBef>
            </a:pPr>
            <a:r>
              <a:rPr lang="en-US" sz="2000" dirty="0">
                <a:effectLst>
                  <a:glow rad="38100">
                    <a:schemeClr val="bg1">
                      <a:lumMod val="50000"/>
                      <a:lumOff val="50000"/>
                      <a:alpha val="20000"/>
                    </a:schemeClr>
                  </a:glow>
                </a:effectLst>
              </a:rPr>
              <a:t>If this passes, how would you then fund larger ILITs? Loans involve some tax risk</a:t>
            </a:r>
          </a:p>
          <a:p>
            <a:pPr algn="just">
              <a:spcBef>
                <a:spcPts val="0"/>
              </a:spcBef>
            </a:pPr>
            <a:r>
              <a:rPr lang="en-US" sz="2000" dirty="0">
                <a:effectLst>
                  <a:glow rad="38100">
                    <a:schemeClr val="bg1">
                      <a:lumMod val="50000"/>
                      <a:lumOff val="50000"/>
                      <a:alpha val="20000"/>
                    </a:schemeClr>
                  </a:glow>
                </a:effectLst>
              </a:rPr>
              <a:t>Make sure that your SLATs permit distributions and loans to ILITs!  Remember that a trust can be a beneficiary of another trust.  This enables distributions from the SLAT to pay premiums and continue ILIT insurance coverage</a:t>
            </a:r>
          </a:p>
        </p:txBody>
      </p:sp>
      <p:sp>
        <p:nvSpPr>
          <p:cNvPr id="4" name="TextBox 3">
            <a:extLst>
              <a:ext uri="{FF2B5EF4-FFF2-40B4-BE49-F238E27FC236}">
                <a16:creationId xmlns:a16="http://schemas.microsoft.com/office/drawing/2014/main" xmlns="" id="{6AE4A4BA-3353-4019-AE72-EA69578C7335}"/>
              </a:ext>
            </a:extLst>
          </p:cNvPr>
          <p:cNvSpPr txBox="1"/>
          <p:nvPr/>
        </p:nvSpPr>
        <p:spPr>
          <a:xfrm>
            <a:off x="5988793" y="6475269"/>
            <a:ext cx="440038" cy="284239"/>
          </a:xfrm>
          <a:prstGeom prst="rect">
            <a:avLst/>
          </a:prstGeom>
          <a:noFill/>
        </p:spPr>
        <p:txBody>
          <a:bodyPr wrap="square" rtlCol="0">
            <a:spAutoFit/>
          </a:bodyPr>
          <a:lstStyle/>
          <a:p>
            <a:fld id="{D470963A-1226-4FE5-A119-41C8A3710DCB}" type="slidenum">
              <a:rPr lang="en-US" sz="1200" smtClean="0"/>
              <a:t>13</a:t>
            </a:fld>
            <a:endParaRPr lang="en-US" sz="1200" dirty="0"/>
          </a:p>
        </p:txBody>
      </p:sp>
    </p:spTree>
    <p:extLst>
      <p:ext uri="{BB962C8B-B14F-4D97-AF65-F5344CB8AC3E}">
        <p14:creationId xmlns:p14="http://schemas.microsoft.com/office/powerpoint/2010/main" val="1415666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9CCC0A-CD42-41F0-9380-8EC6E5B1F1AD}"/>
              </a:ext>
            </a:extLst>
          </p:cNvPr>
          <p:cNvSpPr>
            <a:spLocks noGrp="1"/>
          </p:cNvSpPr>
          <p:nvPr>
            <p:ph type="title"/>
          </p:nvPr>
        </p:nvSpPr>
        <p:spPr>
          <a:xfrm>
            <a:off x="851344" y="382731"/>
            <a:ext cx="10489312" cy="1905000"/>
          </a:xfrm>
        </p:spPr>
        <p:txBody>
          <a:bodyPr>
            <a:normAutofit/>
          </a:bodyPr>
          <a:lstStyle/>
          <a:p>
            <a:pPr algn="ctr"/>
            <a:r>
              <a:rPr lang="en-US" sz="4800" dirty="0">
                <a:effectLst>
                  <a:glow rad="38100">
                    <a:schemeClr val="bg1">
                      <a:lumMod val="65000"/>
                      <a:lumOff val="35000"/>
                      <a:alpha val="40000"/>
                    </a:schemeClr>
                  </a:glow>
                </a:effectLst>
              </a:rPr>
              <a:t>Conclusions</a:t>
            </a:r>
          </a:p>
        </p:txBody>
      </p:sp>
      <p:sp>
        <p:nvSpPr>
          <p:cNvPr id="3" name="Content Placeholder 2">
            <a:extLst>
              <a:ext uri="{FF2B5EF4-FFF2-40B4-BE49-F238E27FC236}">
                <a16:creationId xmlns:a16="http://schemas.microsoft.com/office/drawing/2014/main" xmlns="" id="{04800C3E-9723-42A0-B4F5-82793D4AE0CB}"/>
              </a:ext>
            </a:extLst>
          </p:cNvPr>
          <p:cNvSpPr>
            <a:spLocks noGrp="1"/>
          </p:cNvSpPr>
          <p:nvPr>
            <p:ph idx="1"/>
          </p:nvPr>
        </p:nvSpPr>
        <p:spPr>
          <a:xfrm>
            <a:off x="851344" y="2174876"/>
            <a:ext cx="10649776" cy="4413248"/>
          </a:xfrm>
        </p:spPr>
        <p:txBody>
          <a:bodyPr>
            <a:noAutofit/>
          </a:bodyPr>
          <a:lstStyle/>
          <a:p>
            <a:pPr algn="just">
              <a:spcBef>
                <a:spcPts val="0"/>
              </a:spcBef>
              <a:spcAft>
                <a:spcPts val="1200"/>
              </a:spcAft>
            </a:pPr>
            <a:r>
              <a:rPr lang="en-US" sz="2300" dirty="0">
                <a:effectLst>
                  <a:glow rad="38100">
                    <a:schemeClr val="bg1">
                      <a:lumMod val="50000"/>
                      <a:lumOff val="50000"/>
                      <a:alpha val="20000"/>
                    </a:schemeClr>
                  </a:glow>
                </a:effectLst>
              </a:rPr>
              <a:t>SLATs are a powerful asset protection and estate tax savings tool.  How much in estate tax savings depends on state and federal law that we cannot predict, but many believe with some justification that big changes are likely on the federal level and it may be “use it or lose it”</a:t>
            </a:r>
          </a:p>
          <a:p>
            <a:pPr algn="just">
              <a:spcBef>
                <a:spcPts val="0"/>
              </a:spcBef>
              <a:spcAft>
                <a:spcPts val="1200"/>
              </a:spcAft>
            </a:pPr>
            <a:r>
              <a:rPr lang="en-US" sz="2300" dirty="0">
                <a:effectLst>
                  <a:glow rad="38100">
                    <a:schemeClr val="bg1">
                      <a:lumMod val="50000"/>
                      <a:lumOff val="50000"/>
                      <a:alpha val="20000"/>
                    </a:schemeClr>
                  </a:glow>
                </a:effectLst>
              </a:rPr>
              <a:t>If family members rather than bank/trust company or professionals are used as trustees, make sure to consult legal and tax counsel more often to avoid amateur administration undermining SLAT tax and asset protection benefits</a:t>
            </a:r>
          </a:p>
          <a:p>
            <a:pPr algn="just">
              <a:spcBef>
                <a:spcPts val="0"/>
              </a:spcBef>
              <a:spcAft>
                <a:spcPts val="1200"/>
              </a:spcAft>
            </a:pPr>
            <a:r>
              <a:rPr lang="en-US" sz="2300" dirty="0">
                <a:effectLst>
                  <a:glow rad="38100">
                    <a:schemeClr val="bg1">
                      <a:lumMod val="50000"/>
                      <a:lumOff val="50000"/>
                      <a:alpha val="20000"/>
                    </a:schemeClr>
                  </a:glow>
                </a:effectLst>
              </a:rPr>
              <a:t>Consider all of the flexible provisions discussed herein to add more ability to adapt to changes in family situation, state trust law and state and federal income and transfer tax law</a:t>
            </a:r>
          </a:p>
        </p:txBody>
      </p:sp>
      <p:sp>
        <p:nvSpPr>
          <p:cNvPr id="4" name="TextBox 3">
            <a:extLst>
              <a:ext uri="{FF2B5EF4-FFF2-40B4-BE49-F238E27FC236}">
                <a16:creationId xmlns:a16="http://schemas.microsoft.com/office/drawing/2014/main" xmlns="" id="{6AE4A4BA-3353-4019-AE72-EA69578C7335}"/>
              </a:ext>
            </a:extLst>
          </p:cNvPr>
          <p:cNvSpPr txBox="1"/>
          <p:nvPr/>
        </p:nvSpPr>
        <p:spPr>
          <a:xfrm>
            <a:off x="5988793" y="6475269"/>
            <a:ext cx="440038" cy="284239"/>
          </a:xfrm>
          <a:prstGeom prst="rect">
            <a:avLst/>
          </a:prstGeom>
          <a:noFill/>
        </p:spPr>
        <p:txBody>
          <a:bodyPr wrap="square" rtlCol="0">
            <a:spAutoFit/>
          </a:bodyPr>
          <a:lstStyle/>
          <a:p>
            <a:fld id="{D470963A-1226-4FE5-A119-41C8A3710DCB}" type="slidenum">
              <a:rPr lang="en-US" sz="1200" smtClean="0"/>
              <a:t>14</a:t>
            </a:fld>
            <a:endParaRPr lang="en-US" sz="1200" dirty="0"/>
          </a:p>
        </p:txBody>
      </p:sp>
    </p:spTree>
    <p:extLst>
      <p:ext uri="{BB962C8B-B14F-4D97-AF65-F5344CB8AC3E}">
        <p14:creationId xmlns:p14="http://schemas.microsoft.com/office/powerpoint/2010/main" val="381076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061A88EE-FC3C-4929-B5EF-A3738F310CB8}"/>
              </a:ext>
            </a:extLst>
          </p:cNvPr>
          <p:cNvSpPr txBox="1"/>
          <p:nvPr/>
        </p:nvSpPr>
        <p:spPr>
          <a:xfrm>
            <a:off x="5514392" y="6542220"/>
            <a:ext cx="517467"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470963A-1226-4FE5-A119-41C8A3710DCB}" type="slidenum">
              <a:rPr kumimoji="0" lang="en-US" sz="1200" b="0" i="0" u="none" strike="noStrike" kern="1200" cap="none" spc="0" normalizeH="0" baseline="0" noProof="0" smtClean="0">
                <a:ln>
                  <a:noFill/>
                </a:ln>
                <a:solidFill>
                  <a:prstClr val="black"/>
                </a:solidFill>
                <a:effectLst/>
                <a:uLnTx/>
                <a:uFillTx/>
                <a:latin typeface="Avenir Regular"/>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Avenir Regular"/>
              <a:ea typeface="+mn-ea"/>
              <a:cs typeface="+mn-cs"/>
            </a:endParaRPr>
          </a:p>
        </p:txBody>
      </p:sp>
      <p:sp>
        <p:nvSpPr>
          <p:cNvPr id="7" name="Title 1">
            <a:extLst>
              <a:ext uri="{FF2B5EF4-FFF2-40B4-BE49-F238E27FC236}">
                <a16:creationId xmlns:a16="http://schemas.microsoft.com/office/drawing/2014/main" xmlns="" id="{D2F23182-7252-466C-A374-D03742DCC2AD}"/>
              </a:ext>
            </a:extLst>
          </p:cNvPr>
          <p:cNvSpPr txBox="1">
            <a:spLocks/>
          </p:cNvSpPr>
          <p:nvPr/>
        </p:nvSpPr>
        <p:spPr>
          <a:xfrm>
            <a:off x="-38383" y="685183"/>
            <a:ext cx="12191999"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small" spc="0" normalizeH="0" baseline="0" noProof="0" dirty="0">
                <a:ln>
                  <a:noFill/>
                </a:ln>
                <a:solidFill>
                  <a:srgbClr val="0A406B"/>
                </a:solidFill>
                <a:effectLst/>
                <a:uLnTx/>
                <a:uFillTx/>
                <a:latin typeface="Avenir Heavy"/>
                <a:ea typeface="+mj-ea"/>
                <a:cs typeface="+mj-cs"/>
              </a:rPr>
              <a:t>Final Q&amp;A – thank you</a:t>
            </a:r>
          </a:p>
        </p:txBody>
      </p:sp>
      <p:sp>
        <p:nvSpPr>
          <p:cNvPr id="4" name="Rectangle 3">
            <a:extLst>
              <a:ext uri="{FF2B5EF4-FFF2-40B4-BE49-F238E27FC236}">
                <a16:creationId xmlns:a16="http://schemas.microsoft.com/office/drawing/2014/main" xmlns="" id="{034CD0D0-6E43-41E9-BFCA-1E67BCAF1192}"/>
              </a:ext>
            </a:extLst>
          </p:cNvPr>
          <p:cNvSpPr/>
          <p:nvPr/>
        </p:nvSpPr>
        <p:spPr>
          <a:xfrm>
            <a:off x="10141527" y="5599781"/>
            <a:ext cx="2050472" cy="10809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Regular"/>
              <a:ea typeface="+mn-ea"/>
              <a:cs typeface="+mn-cs"/>
            </a:endParaRPr>
          </a:p>
        </p:txBody>
      </p:sp>
      <p:sp>
        <p:nvSpPr>
          <p:cNvPr id="16" name="Rectangle 15">
            <a:extLst>
              <a:ext uri="{FF2B5EF4-FFF2-40B4-BE49-F238E27FC236}">
                <a16:creationId xmlns:a16="http://schemas.microsoft.com/office/drawing/2014/main" xmlns="" id="{8C406412-2AD9-4500-A195-103319374E1E}"/>
              </a:ext>
            </a:extLst>
          </p:cNvPr>
          <p:cNvSpPr/>
          <p:nvPr/>
        </p:nvSpPr>
        <p:spPr>
          <a:xfrm>
            <a:off x="309717" y="6189328"/>
            <a:ext cx="11697118"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0A406B"/>
                </a:solidFill>
                <a:effectLst/>
                <a:uLnTx/>
                <a:uFillTx/>
                <a:latin typeface="Avenir Regular"/>
                <a:ea typeface="+mn-ea"/>
                <a:cs typeface="+mn-cs"/>
              </a:rPr>
              <a:t>This presentation has been prepared for the general information of clients and friends of the firm. It is not intended to provide legal advice with respect to any specific matter. Under rules applicable to the professional conduct of attorneys in various jurisdictions, it may be considered attorney advertising material. Kelleher + Holland, LLC Copyright 2024</a:t>
            </a:r>
            <a:endParaRPr kumimoji="0" lang="en-US" sz="1000" b="0" i="0" u="none" strike="noStrike" kern="1200" cap="none" spc="0" normalizeH="0" baseline="0" noProof="0" dirty="0">
              <a:ln>
                <a:noFill/>
              </a:ln>
              <a:solidFill>
                <a:srgbClr val="0A406B"/>
              </a:solidFill>
              <a:effectLst/>
              <a:uLnTx/>
              <a:uFillTx/>
              <a:latin typeface="Avenir Regular"/>
              <a:ea typeface="+mn-ea"/>
              <a:cs typeface="+mn-cs"/>
            </a:endParaRPr>
          </a:p>
        </p:txBody>
      </p:sp>
      <p:grpSp>
        <p:nvGrpSpPr>
          <p:cNvPr id="13" name="Group 12">
            <a:extLst>
              <a:ext uri="{FF2B5EF4-FFF2-40B4-BE49-F238E27FC236}">
                <a16:creationId xmlns:a16="http://schemas.microsoft.com/office/drawing/2014/main" xmlns="" id="{B9E66334-0778-1449-876E-C884111352B7}"/>
              </a:ext>
            </a:extLst>
          </p:cNvPr>
          <p:cNvGrpSpPr/>
          <p:nvPr/>
        </p:nvGrpSpPr>
        <p:grpSpPr>
          <a:xfrm>
            <a:off x="1116562" y="2156298"/>
            <a:ext cx="4397830" cy="4294641"/>
            <a:chOff x="1791973" y="2183296"/>
            <a:chExt cx="4397830" cy="4294641"/>
          </a:xfrm>
        </p:grpSpPr>
        <p:sp>
          <p:nvSpPr>
            <p:cNvPr id="10" name="Content Placeholder 2">
              <a:extLst>
                <a:ext uri="{FF2B5EF4-FFF2-40B4-BE49-F238E27FC236}">
                  <a16:creationId xmlns:a16="http://schemas.microsoft.com/office/drawing/2014/main" xmlns="" id="{71DAD331-91B7-4C00-917C-825A2D3389E1}"/>
                </a:ext>
              </a:extLst>
            </p:cNvPr>
            <p:cNvSpPr txBox="1">
              <a:spLocks/>
            </p:cNvSpPr>
            <p:nvPr/>
          </p:nvSpPr>
          <p:spPr>
            <a:xfrm>
              <a:off x="1791973" y="5045366"/>
              <a:ext cx="4397830" cy="1432571"/>
            </a:xfrm>
            <a:prstGeom prst="rect">
              <a:avLst/>
            </a:prstGeom>
          </p:spPr>
          <p:txBody>
            <a:bodyPr vert="horz" lIns="91440" tIns="45720" rIns="91440" bIns="45720" rtlCol="0" anchor="t" anchorCtr="0">
              <a:noAutofit/>
            </a:bodyPr>
            <a:lstStyle>
              <a:lvl1pPr marL="285750" indent="-285750" algn="l" defTabSz="457200" rtl="0" eaLnBrk="1" latinLnBrk="0" hangingPunct="1">
                <a:spcBef>
                  <a:spcPct val="20000"/>
                </a:spcBef>
                <a:spcAft>
                  <a:spcPts val="600"/>
                </a:spcAft>
                <a:buClr>
                  <a:srgbClr val="002A42"/>
                </a:buClr>
                <a:buSzPct val="100000"/>
                <a:buFont typeface="Wingdings" panose="05000000000000000000" pitchFamily="2" charset="2"/>
                <a:buChar char="§"/>
                <a:defRPr sz="2800" kern="1200" cap="none" baseline="0">
                  <a:solidFill>
                    <a:srgbClr val="0A406B"/>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rgbClr val="002A42"/>
                </a:buClr>
                <a:buSzPct val="100000"/>
                <a:buFont typeface="Wingdings" panose="05000000000000000000" pitchFamily="2" charset="2"/>
                <a:buChar char="§"/>
                <a:defRPr sz="2400" kern="1200" cap="none" baseline="0">
                  <a:solidFill>
                    <a:srgbClr val="0A406B"/>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rgbClr val="002A42"/>
                </a:buClr>
                <a:buSzPct val="100000"/>
                <a:buFont typeface="Wingdings" panose="05000000000000000000" pitchFamily="2" charset="2"/>
                <a:buChar char="§"/>
                <a:defRPr sz="2000" kern="1200" cap="none" baseline="0">
                  <a:solidFill>
                    <a:srgbClr val="0A406B"/>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rgbClr val="002A42"/>
                </a:buClr>
                <a:buSzPct val="100000"/>
                <a:buFont typeface="Wingdings" panose="05000000000000000000" pitchFamily="2" charset="2"/>
                <a:buChar char="§"/>
                <a:defRPr sz="1800" kern="1200" cap="none" baseline="0">
                  <a:solidFill>
                    <a:srgbClr val="0A406B"/>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rgbClr val="002A42"/>
                </a:buClr>
                <a:buSzPct val="100000"/>
                <a:buFont typeface="Wingdings" panose="05000000000000000000" pitchFamily="2" charset="2"/>
                <a:buChar char="§"/>
                <a:defRPr sz="1800" kern="1200" cap="none" baseline="0">
                  <a:solidFill>
                    <a:srgbClr val="0A406B"/>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marR="0" lvl="0" indent="0" defTabSz="457200" rtl="0" eaLnBrk="1" fontAlgn="auto" latinLnBrk="0" hangingPunct="1">
                <a:lnSpc>
                  <a:spcPct val="100000"/>
                </a:lnSpc>
                <a:spcBef>
                  <a:spcPts val="0"/>
                </a:spcBef>
                <a:spcAft>
                  <a:spcPts val="0"/>
                </a:spcAft>
                <a:buClr>
                  <a:srgbClr val="002A42"/>
                </a:buClr>
                <a:buSzPct val="100000"/>
                <a:buFont typeface="Wingdings" panose="05000000000000000000" pitchFamily="2" charset="2"/>
                <a:buNone/>
                <a:tabLst/>
                <a:defRPr/>
              </a:pPr>
              <a:r>
                <a:rPr kumimoji="0" lang="en-US" sz="2000" b="0" i="0" u="none" strike="noStrike" kern="1200" cap="none" spc="0" normalizeH="0" baseline="0" noProof="0" dirty="0">
                  <a:ln>
                    <a:noFill/>
                  </a:ln>
                  <a:solidFill>
                    <a:srgbClr val="0A406B"/>
                  </a:solidFill>
                  <a:effectLst>
                    <a:glow rad="38100">
                      <a:prstClr val="white">
                        <a:lumMod val="50000"/>
                        <a:lumOff val="50000"/>
                        <a:alpha val="20000"/>
                      </a:prstClr>
                    </a:glow>
                  </a:effectLst>
                  <a:uLnTx/>
                  <a:uFillTx/>
                  <a:latin typeface="Avenir Regular"/>
                  <a:ea typeface="+mn-ea"/>
                  <a:cs typeface="Arial" panose="020B0604020202020204" pitchFamily="34" charset="0"/>
                </a:rPr>
                <a:t>Andrew Kelleher</a:t>
              </a:r>
            </a:p>
            <a:p>
              <a:pPr marL="0" marR="0" lvl="0" indent="0" defTabSz="457200" rtl="0" eaLnBrk="1" fontAlgn="auto" latinLnBrk="0" hangingPunct="1">
                <a:lnSpc>
                  <a:spcPct val="100000"/>
                </a:lnSpc>
                <a:spcBef>
                  <a:spcPts val="0"/>
                </a:spcBef>
                <a:spcAft>
                  <a:spcPts val="0"/>
                </a:spcAft>
                <a:buClr>
                  <a:srgbClr val="002A42"/>
                </a:buClr>
                <a:buSzPct val="100000"/>
                <a:buFont typeface="Wingdings" panose="05000000000000000000" pitchFamily="2" charset="2"/>
                <a:buNone/>
                <a:tabLst/>
                <a:defRPr/>
              </a:pPr>
              <a:r>
                <a:rPr kumimoji="0" lang="en-US" sz="2000" b="0" i="0" u="none" strike="noStrike" kern="1200" cap="none" spc="0" normalizeH="0" baseline="0" noProof="0" dirty="0">
                  <a:ln>
                    <a:noFill/>
                  </a:ln>
                  <a:solidFill>
                    <a:srgbClr val="0A406B"/>
                  </a:solidFill>
                  <a:effectLst>
                    <a:glow rad="38100">
                      <a:prstClr val="white">
                        <a:lumMod val="50000"/>
                        <a:lumOff val="50000"/>
                        <a:alpha val="20000"/>
                      </a:prstClr>
                    </a:glow>
                  </a:effectLst>
                  <a:uLnTx/>
                  <a:uFillTx/>
                  <a:latin typeface="Avenir Regular"/>
                  <a:ea typeface="+mn-ea"/>
                  <a:cs typeface="Arial" panose="020B0604020202020204" pitchFamily="34" charset="0"/>
                </a:rPr>
                <a:t>847-682-5367</a:t>
              </a:r>
            </a:p>
            <a:p>
              <a:pPr marL="0" marR="0" lvl="0" indent="0" defTabSz="457200" rtl="0" eaLnBrk="1" fontAlgn="auto" latinLnBrk="0" hangingPunct="1">
                <a:lnSpc>
                  <a:spcPct val="100000"/>
                </a:lnSpc>
                <a:spcBef>
                  <a:spcPts val="0"/>
                </a:spcBef>
                <a:spcAft>
                  <a:spcPts val="0"/>
                </a:spcAft>
                <a:buClr>
                  <a:srgbClr val="002A42"/>
                </a:buClr>
                <a:buSzPct val="100000"/>
                <a:buFont typeface="Wingdings" panose="05000000000000000000" pitchFamily="2" charset="2"/>
                <a:buNone/>
                <a:tabLst/>
                <a:defRPr/>
              </a:pPr>
              <a:r>
                <a:rPr kumimoji="0" lang="en-US" sz="1800" b="0" i="0" u="none" strike="noStrike" kern="1200" cap="none" spc="0" normalizeH="0" baseline="0" noProof="0" dirty="0">
                  <a:ln>
                    <a:noFill/>
                  </a:ln>
                  <a:solidFill>
                    <a:srgbClr val="0A406B"/>
                  </a:solidFill>
                  <a:effectLst>
                    <a:glow rad="38100">
                      <a:prstClr val="white">
                        <a:lumMod val="50000"/>
                        <a:lumOff val="50000"/>
                        <a:alpha val="20000"/>
                      </a:prstClr>
                    </a:glow>
                  </a:effectLst>
                  <a:uLnTx/>
                  <a:uFillTx/>
                  <a:latin typeface="Avenir Regular"/>
                  <a:ea typeface="+mn-ea"/>
                  <a:cs typeface="Arial" panose="020B0604020202020204" pitchFamily="34" charset="0"/>
                </a:rPr>
                <a:t>akelleher@kelleherholland.com</a:t>
              </a:r>
            </a:p>
          </p:txBody>
        </p:sp>
        <p:pic>
          <p:nvPicPr>
            <p:cNvPr id="12" name="Picture 11">
              <a:extLst>
                <a:ext uri="{FF2B5EF4-FFF2-40B4-BE49-F238E27FC236}">
                  <a16:creationId xmlns:a16="http://schemas.microsoft.com/office/drawing/2014/main" xmlns="" id="{3AC08133-2C88-44A1-A138-59249B069BF0}"/>
                </a:ext>
              </a:extLst>
            </p:cNvPr>
            <p:cNvPicPr>
              <a:picLocks noChangeAspect="1"/>
            </p:cNvPicPr>
            <p:nvPr/>
          </p:nvPicPr>
          <p:blipFill>
            <a:blip r:embed="rId3"/>
            <a:stretch>
              <a:fillRect/>
            </a:stretch>
          </p:blipFill>
          <p:spPr>
            <a:xfrm>
              <a:off x="2596259" y="2183296"/>
              <a:ext cx="2789258" cy="2789258"/>
            </a:xfrm>
            <a:prstGeom prst="rect">
              <a:avLst/>
            </a:prstGeom>
          </p:spPr>
        </p:pic>
        <p:pic>
          <p:nvPicPr>
            <p:cNvPr id="3" name="Picture 2" descr="A qr code with black squares&#10;&#10;Description automatically generated">
              <a:extLst>
                <a:ext uri="{FF2B5EF4-FFF2-40B4-BE49-F238E27FC236}">
                  <a16:creationId xmlns:a16="http://schemas.microsoft.com/office/drawing/2014/main" xmlns="" id="{7FD37609-5CA1-7468-F3C5-0F70EB149352}"/>
                </a:ext>
              </a:extLst>
            </p:cNvPr>
            <p:cNvPicPr>
              <a:picLocks noChangeAspect="1"/>
            </p:cNvPicPr>
            <p:nvPr/>
          </p:nvPicPr>
          <p:blipFill>
            <a:blip r:embed="rId4"/>
            <a:stretch>
              <a:fillRect/>
            </a:stretch>
          </p:blipFill>
          <p:spPr>
            <a:xfrm>
              <a:off x="5308689" y="5125770"/>
              <a:ext cx="819954" cy="819954"/>
            </a:xfrm>
            <a:prstGeom prst="rect">
              <a:avLst/>
            </a:prstGeom>
          </p:spPr>
        </p:pic>
      </p:grpSp>
      <p:grpSp>
        <p:nvGrpSpPr>
          <p:cNvPr id="11" name="Group 10">
            <a:extLst>
              <a:ext uri="{FF2B5EF4-FFF2-40B4-BE49-F238E27FC236}">
                <a16:creationId xmlns:a16="http://schemas.microsoft.com/office/drawing/2014/main" xmlns="" id="{A87AD322-5571-0F8F-0E06-FCD7ADD75C9C}"/>
              </a:ext>
            </a:extLst>
          </p:cNvPr>
          <p:cNvGrpSpPr/>
          <p:nvPr/>
        </p:nvGrpSpPr>
        <p:grpSpPr>
          <a:xfrm>
            <a:off x="6832193" y="2156298"/>
            <a:ext cx="4397830" cy="3751822"/>
            <a:chOff x="7074491" y="2183296"/>
            <a:chExt cx="4397830" cy="3751822"/>
          </a:xfrm>
        </p:grpSpPr>
        <p:sp>
          <p:nvSpPr>
            <p:cNvPr id="15" name="Content Placeholder 2">
              <a:extLst>
                <a:ext uri="{FF2B5EF4-FFF2-40B4-BE49-F238E27FC236}">
                  <a16:creationId xmlns:a16="http://schemas.microsoft.com/office/drawing/2014/main" xmlns="" id="{BBE5FF3B-8067-4D96-B7B2-BA108F09BBE7}"/>
                </a:ext>
              </a:extLst>
            </p:cNvPr>
            <p:cNvSpPr txBox="1">
              <a:spLocks/>
            </p:cNvSpPr>
            <p:nvPr/>
          </p:nvSpPr>
          <p:spPr>
            <a:xfrm>
              <a:off x="7074491" y="5040708"/>
              <a:ext cx="4397830" cy="671663"/>
            </a:xfrm>
            <a:prstGeom prst="rect">
              <a:avLst/>
            </a:prstGeom>
          </p:spPr>
          <p:txBody>
            <a:bodyPr vert="horz" lIns="91440" tIns="45720" rIns="91440" bIns="45720" rtlCol="0" anchor="t" anchorCtr="0">
              <a:noAutofit/>
            </a:bodyPr>
            <a:lstStyle>
              <a:lvl1pPr marL="285750" indent="-285750" algn="l" defTabSz="457200" rtl="0" eaLnBrk="1" latinLnBrk="0" hangingPunct="1">
                <a:spcBef>
                  <a:spcPct val="20000"/>
                </a:spcBef>
                <a:spcAft>
                  <a:spcPts val="600"/>
                </a:spcAft>
                <a:buClr>
                  <a:srgbClr val="002A42"/>
                </a:buClr>
                <a:buSzPct val="100000"/>
                <a:buFont typeface="Wingdings" panose="05000000000000000000" pitchFamily="2" charset="2"/>
                <a:buChar char="§"/>
                <a:defRPr sz="2800" kern="1200" cap="none" baseline="0">
                  <a:solidFill>
                    <a:srgbClr val="0A406B"/>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rgbClr val="002A42"/>
                </a:buClr>
                <a:buSzPct val="100000"/>
                <a:buFont typeface="Wingdings" panose="05000000000000000000" pitchFamily="2" charset="2"/>
                <a:buChar char="§"/>
                <a:defRPr sz="2400" kern="1200" cap="none" baseline="0">
                  <a:solidFill>
                    <a:srgbClr val="0A406B"/>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rgbClr val="002A42"/>
                </a:buClr>
                <a:buSzPct val="100000"/>
                <a:buFont typeface="Wingdings" panose="05000000000000000000" pitchFamily="2" charset="2"/>
                <a:buChar char="§"/>
                <a:defRPr sz="2000" kern="1200" cap="none" baseline="0">
                  <a:solidFill>
                    <a:srgbClr val="0A406B"/>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rgbClr val="002A42"/>
                </a:buClr>
                <a:buSzPct val="100000"/>
                <a:buFont typeface="Wingdings" panose="05000000000000000000" pitchFamily="2" charset="2"/>
                <a:buChar char="§"/>
                <a:defRPr sz="1800" kern="1200" cap="none" baseline="0">
                  <a:solidFill>
                    <a:srgbClr val="0A406B"/>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rgbClr val="002A42"/>
                </a:buClr>
                <a:buSzPct val="100000"/>
                <a:buFont typeface="Wingdings" panose="05000000000000000000" pitchFamily="2" charset="2"/>
                <a:buChar char="§"/>
                <a:defRPr sz="1800" kern="1200" cap="none" baseline="0">
                  <a:solidFill>
                    <a:srgbClr val="0A406B"/>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marR="0" lvl="0" indent="0" defTabSz="457200" rtl="0" eaLnBrk="1" fontAlgn="auto" latinLnBrk="0" hangingPunct="1">
                <a:lnSpc>
                  <a:spcPct val="100000"/>
                </a:lnSpc>
                <a:spcBef>
                  <a:spcPts val="0"/>
                </a:spcBef>
                <a:spcAft>
                  <a:spcPts val="0"/>
                </a:spcAft>
                <a:buClr>
                  <a:srgbClr val="002A42"/>
                </a:buClr>
                <a:buSzPct val="100000"/>
                <a:buFont typeface="Wingdings" panose="05000000000000000000" pitchFamily="2" charset="2"/>
                <a:buNone/>
                <a:tabLst/>
                <a:defRPr/>
              </a:pPr>
              <a:r>
                <a:rPr kumimoji="0" lang="en-US" sz="2000" b="0" i="0" u="none" strike="noStrike" kern="1200" cap="none" spc="0" normalizeH="0" baseline="0" noProof="0" dirty="0">
                  <a:ln>
                    <a:noFill/>
                  </a:ln>
                  <a:solidFill>
                    <a:srgbClr val="0A406B"/>
                  </a:solidFill>
                  <a:effectLst>
                    <a:glow rad="38100">
                      <a:prstClr val="white">
                        <a:lumMod val="50000"/>
                        <a:lumOff val="50000"/>
                        <a:alpha val="20000"/>
                      </a:prstClr>
                    </a:glow>
                  </a:effectLst>
                  <a:uLnTx/>
                  <a:uFillTx/>
                  <a:latin typeface="Avenir Regular"/>
                  <a:ea typeface="+mn-ea"/>
                  <a:cs typeface="Arial" panose="020B0604020202020204" pitchFamily="34" charset="0"/>
                </a:rPr>
                <a:t>Ed Morrow</a:t>
              </a:r>
            </a:p>
            <a:p>
              <a:pPr marL="0" marR="0" lvl="0" indent="0" defTabSz="457200" rtl="0" eaLnBrk="1" fontAlgn="auto" latinLnBrk="0" hangingPunct="1">
                <a:lnSpc>
                  <a:spcPct val="100000"/>
                </a:lnSpc>
                <a:spcBef>
                  <a:spcPts val="0"/>
                </a:spcBef>
                <a:spcAft>
                  <a:spcPts val="0"/>
                </a:spcAft>
                <a:buClr>
                  <a:srgbClr val="002A42"/>
                </a:buClr>
                <a:buSzPct val="100000"/>
                <a:buFont typeface="Wingdings" panose="05000000000000000000" pitchFamily="2" charset="2"/>
                <a:buNone/>
                <a:tabLst/>
                <a:defRPr/>
              </a:pPr>
              <a:r>
                <a:rPr kumimoji="0" lang="en-US" sz="2000" b="0" i="0" u="none" strike="noStrike" kern="1200" cap="none" spc="0" normalizeH="0" baseline="0" noProof="0" dirty="0">
                  <a:ln>
                    <a:noFill/>
                  </a:ln>
                  <a:solidFill>
                    <a:srgbClr val="0A406B"/>
                  </a:solidFill>
                  <a:effectLst>
                    <a:glow rad="38100">
                      <a:prstClr val="white">
                        <a:lumMod val="50000"/>
                        <a:lumOff val="50000"/>
                        <a:alpha val="20000"/>
                      </a:prstClr>
                    </a:glow>
                  </a:effectLst>
                  <a:uLnTx/>
                  <a:uFillTx/>
                  <a:latin typeface="Avenir Regular"/>
                  <a:ea typeface="+mn-ea"/>
                  <a:cs typeface="Arial" panose="020B0604020202020204" pitchFamily="34" charset="0"/>
                </a:rPr>
                <a:t>847-713-1378</a:t>
              </a:r>
            </a:p>
            <a:p>
              <a:pPr marL="0" marR="0" lvl="0" indent="0" defTabSz="457200" rtl="0" eaLnBrk="1" fontAlgn="auto" latinLnBrk="0" hangingPunct="1">
                <a:lnSpc>
                  <a:spcPct val="100000"/>
                </a:lnSpc>
                <a:spcBef>
                  <a:spcPts val="0"/>
                </a:spcBef>
                <a:spcAft>
                  <a:spcPts val="0"/>
                </a:spcAft>
                <a:buClr>
                  <a:srgbClr val="002A42"/>
                </a:buClr>
                <a:buSzPct val="100000"/>
                <a:buFont typeface="Wingdings" panose="05000000000000000000" pitchFamily="2" charset="2"/>
                <a:buNone/>
                <a:tabLst/>
                <a:defRPr/>
              </a:pPr>
              <a:r>
                <a:rPr lang="en-US" sz="1800" dirty="0" err="1">
                  <a:effectLst>
                    <a:glow rad="38100">
                      <a:prstClr val="white">
                        <a:lumMod val="50000"/>
                        <a:lumOff val="50000"/>
                        <a:alpha val="20000"/>
                      </a:prstClr>
                    </a:glow>
                  </a:effectLst>
                  <a:latin typeface="Avenir Regular"/>
                  <a:cs typeface="Arial" panose="020B0604020202020204" pitchFamily="34" charset="0"/>
                </a:rPr>
                <a:t>emorrow</a:t>
              </a:r>
              <a:r>
                <a:rPr kumimoji="0" lang="en-US" sz="1800" b="0" i="0" u="none" strike="noStrike" kern="1200" cap="none" spc="0" normalizeH="0" baseline="0" noProof="0" dirty="0">
                  <a:ln>
                    <a:noFill/>
                  </a:ln>
                  <a:solidFill>
                    <a:srgbClr val="0A406B"/>
                  </a:solidFill>
                  <a:effectLst>
                    <a:glow rad="38100">
                      <a:prstClr val="white">
                        <a:lumMod val="50000"/>
                        <a:lumOff val="50000"/>
                        <a:alpha val="20000"/>
                      </a:prstClr>
                    </a:glow>
                  </a:effectLst>
                  <a:uLnTx/>
                  <a:uFillTx/>
                  <a:latin typeface="Avenir Regular"/>
                  <a:ea typeface="+mn-ea"/>
                  <a:cs typeface="Arial" panose="020B0604020202020204" pitchFamily="34" charset="0"/>
                </a:rPr>
                <a:t>@kelleherholland.com</a:t>
              </a:r>
            </a:p>
          </p:txBody>
        </p:sp>
        <p:pic>
          <p:nvPicPr>
            <p:cNvPr id="5" name="Picture 4" descr="A person in a suit and tie&#10;&#10;Description automatically generated">
              <a:extLst>
                <a:ext uri="{FF2B5EF4-FFF2-40B4-BE49-F238E27FC236}">
                  <a16:creationId xmlns:a16="http://schemas.microsoft.com/office/drawing/2014/main" xmlns="" id="{256F1D8E-2CEC-9218-BD3B-00921BD5BA19}"/>
                </a:ext>
              </a:extLst>
            </p:cNvPr>
            <p:cNvPicPr>
              <a:picLocks noChangeAspect="1"/>
            </p:cNvPicPr>
            <p:nvPr/>
          </p:nvPicPr>
          <p:blipFill>
            <a:blip r:embed="rId5"/>
            <a:stretch>
              <a:fillRect/>
            </a:stretch>
          </p:blipFill>
          <p:spPr>
            <a:xfrm>
              <a:off x="7335574" y="2183296"/>
              <a:ext cx="2963897" cy="2963897"/>
            </a:xfrm>
            <a:prstGeom prst="rect">
              <a:avLst/>
            </a:prstGeom>
          </p:spPr>
        </p:pic>
        <p:pic>
          <p:nvPicPr>
            <p:cNvPr id="9" name="Picture 8" descr="A qr code with a few squares&#10;&#10;Description automatically generated">
              <a:extLst>
                <a:ext uri="{FF2B5EF4-FFF2-40B4-BE49-F238E27FC236}">
                  <a16:creationId xmlns:a16="http://schemas.microsoft.com/office/drawing/2014/main" xmlns="" id="{75134211-2735-3375-24BC-CCA842BFB59D}"/>
                </a:ext>
              </a:extLst>
            </p:cNvPr>
            <p:cNvPicPr>
              <a:picLocks noChangeAspect="1"/>
            </p:cNvPicPr>
            <p:nvPr/>
          </p:nvPicPr>
          <p:blipFill>
            <a:blip r:embed="rId6"/>
            <a:stretch>
              <a:fillRect/>
            </a:stretch>
          </p:blipFill>
          <p:spPr>
            <a:xfrm>
              <a:off x="10560554" y="5068893"/>
              <a:ext cx="866225" cy="866225"/>
            </a:xfrm>
            <a:prstGeom prst="rect">
              <a:avLst/>
            </a:prstGeom>
          </p:spPr>
        </p:pic>
      </p:grpSp>
    </p:spTree>
    <p:extLst>
      <p:ext uri="{BB962C8B-B14F-4D97-AF65-F5344CB8AC3E}">
        <p14:creationId xmlns:p14="http://schemas.microsoft.com/office/powerpoint/2010/main" val="3519790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8E6B7B-F9CA-4A6B-9E0C-B739D9C990F6}"/>
              </a:ext>
            </a:extLst>
          </p:cNvPr>
          <p:cNvSpPr>
            <a:spLocks noGrp="1"/>
          </p:cNvSpPr>
          <p:nvPr>
            <p:ph type="title"/>
          </p:nvPr>
        </p:nvSpPr>
        <p:spPr>
          <a:xfrm>
            <a:off x="0" y="152400"/>
            <a:ext cx="12191999" cy="1905000"/>
          </a:xfrm>
        </p:spPr>
        <p:txBody>
          <a:bodyPr>
            <a:normAutofit/>
          </a:bodyPr>
          <a:lstStyle/>
          <a:p>
            <a:pPr algn="ctr"/>
            <a:r>
              <a:rPr lang="en-US" sz="4800" dirty="0">
                <a:effectLst>
                  <a:glow rad="38100">
                    <a:schemeClr val="bg1">
                      <a:lumMod val="65000"/>
                      <a:lumOff val="35000"/>
                      <a:alpha val="40000"/>
                    </a:schemeClr>
                  </a:glow>
                </a:effectLst>
              </a:rPr>
              <a:t>Andrew Kelleher, </a:t>
            </a:r>
            <a:r>
              <a:rPr lang="en-US" dirty="0">
                <a:effectLst>
                  <a:glow rad="38100">
                    <a:schemeClr val="bg1">
                      <a:lumMod val="65000"/>
                      <a:lumOff val="35000"/>
                      <a:alpha val="40000"/>
                    </a:schemeClr>
                  </a:glow>
                </a:effectLst>
              </a:rPr>
              <a:t>J.D., CPA, LL.M.</a:t>
            </a:r>
            <a:endParaRPr lang="en-US" sz="4800" dirty="0">
              <a:effectLst>
                <a:glow rad="38100">
                  <a:schemeClr val="bg1">
                    <a:lumMod val="65000"/>
                    <a:lumOff val="35000"/>
                    <a:alpha val="40000"/>
                  </a:schemeClr>
                </a:glow>
              </a:effectLst>
            </a:endParaRPr>
          </a:p>
        </p:txBody>
      </p:sp>
      <p:sp>
        <p:nvSpPr>
          <p:cNvPr id="7" name="Content Placeholder 6">
            <a:extLst>
              <a:ext uri="{FF2B5EF4-FFF2-40B4-BE49-F238E27FC236}">
                <a16:creationId xmlns:a16="http://schemas.microsoft.com/office/drawing/2014/main" xmlns="" id="{560F5292-94D8-44F9-8450-101D7ED5CE2B}"/>
              </a:ext>
            </a:extLst>
          </p:cNvPr>
          <p:cNvSpPr>
            <a:spLocks noGrp="1"/>
          </p:cNvSpPr>
          <p:nvPr>
            <p:ph idx="1"/>
          </p:nvPr>
        </p:nvSpPr>
        <p:spPr>
          <a:xfrm>
            <a:off x="532015" y="2666999"/>
            <a:ext cx="6834701" cy="3124201"/>
          </a:xfrm>
        </p:spPr>
        <p:txBody>
          <a:bodyPr>
            <a:noAutofit/>
          </a:bodyPr>
          <a:lstStyle/>
          <a:p>
            <a:pPr>
              <a:spcBef>
                <a:spcPts val="0"/>
              </a:spcBef>
              <a:spcAft>
                <a:spcPts val="300"/>
              </a:spcAft>
              <a:buClr>
                <a:srgbClr val="0A406B"/>
              </a:buClr>
              <a:buFont typeface="Wingdings" panose="05000000000000000000" pitchFamily="2" charset="2"/>
              <a:buChar char="§"/>
            </a:pPr>
            <a:r>
              <a:rPr lang="en-US" sz="2200" dirty="0">
                <a:effectLst>
                  <a:glow rad="38100">
                    <a:schemeClr val="bg1">
                      <a:lumMod val="50000"/>
                      <a:lumOff val="50000"/>
                      <a:alpha val="20000"/>
                    </a:schemeClr>
                  </a:glow>
                </a:effectLst>
              </a:rPr>
              <a:t>Founding Member</a:t>
            </a:r>
          </a:p>
          <a:p>
            <a:pPr>
              <a:lnSpc>
                <a:spcPct val="100000"/>
              </a:lnSpc>
              <a:spcBef>
                <a:spcPts val="0"/>
              </a:spcBef>
              <a:spcAft>
                <a:spcPts val="300"/>
              </a:spcAft>
              <a:buClr>
                <a:srgbClr val="0A406B"/>
              </a:buClr>
              <a:buFont typeface="Wingdings" panose="05000000000000000000" pitchFamily="2" charset="2"/>
              <a:buChar char="§"/>
            </a:pPr>
            <a:r>
              <a:rPr lang="en-US" sz="2200" dirty="0">
                <a:effectLst>
                  <a:glow rad="38100">
                    <a:schemeClr val="bg1">
                      <a:lumMod val="50000"/>
                      <a:lumOff val="50000"/>
                      <a:alpha val="20000"/>
                    </a:schemeClr>
                  </a:glow>
                </a:effectLst>
                <a:cs typeface="Times New Roman" panose="02020603050405020304" pitchFamily="18" charset="0"/>
              </a:rPr>
              <a:t>CPA and Advanced Law Degree in Taxation</a:t>
            </a:r>
          </a:p>
          <a:p>
            <a:pPr>
              <a:spcBef>
                <a:spcPts val="0"/>
              </a:spcBef>
              <a:spcAft>
                <a:spcPts val="300"/>
              </a:spcAft>
              <a:buClr>
                <a:srgbClr val="002A42"/>
              </a:buClr>
              <a:buFont typeface="Wingdings" panose="05000000000000000000" pitchFamily="2" charset="2"/>
              <a:buChar char="§"/>
            </a:pPr>
            <a:r>
              <a:rPr lang="en-US" sz="2200" dirty="0">
                <a:effectLst/>
              </a:rPr>
              <a:t>Concentrates practice in business and trust + estate law for high net worth families</a:t>
            </a:r>
          </a:p>
          <a:p>
            <a:pPr lvl="1">
              <a:spcBef>
                <a:spcPts val="0"/>
              </a:spcBef>
              <a:spcAft>
                <a:spcPts val="300"/>
              </a:spcAft>
              <a:buClr>
                <a:srgbClr val="002A42"/>
              </a:buClr>
            </a:pPr>
            <a:r>
              <a:rPr lang="en-US" sz="2000" dirty="0">
                <a:effectLst/>
              </a:rPr>
              <a:t>Trust + Will Planning</a:t>
            </a:r>
          </a:p>
          <a:p>
            <a:pPr lvl="1">
              <a:spcBef>
                <a:spcPts val="0"/>
              </a:spcBef>
              <a:spcAft>
                <a:spcPts val="300"/>
              </a:spcAft>
              <a:buClr>
                <a:srgbClr val="002A42"/>
              </a:buClr>
            </a:pPr>
            <a:r>
              <a:rPr lang="en-US" sz="2000" dirty="0">
                <a:effectLst/>
              </a:rPr>
              <a:t>Corporate Governance</a:t>
            </a:r>
          </a:p>
          <a:p>
            <a:pPr lvl="1">
              <a:spcBef>
                <a:spcPts val="0"/>
              </a:spcBef>
              <a:spcAft>
                <a:spcPts val="300"/>
              </a:spcAft>
              <a:buClr>
                <a:srgbClr val="002A42"/>
              </a:buClr>
            </a:pPr>
            <a:r>
              <a:rPr lang="en-US" sz="2000" dirty="0">
                <a:effectLst/>
              </a:rPr>
              <a:t>Mergers + Acquisitions</a:t>
            </a:r>
          </a:p>
          <a:p>
            <a:pPr lvl="1">
              <a:spcBef>
                <a:spcPts val="0"/>
              </a:spcBef>
              <a:spcAft>
                <a:spcPts val="300"/>
              </a:spcAft>
              <a:buClr>
                <a:srgbClr val="002A42"/>
              </a:buClr>
            </a:pPr>
            <a:r>
              <a:rPr lang="en-US" sz="2000" dirty="0">
                <a:effectLst/>
              </a:rPr>
              <a:t>Taxation</a:t>
            </a:r>
          </a:p>
          <a:p>
            <a:pPr lvl="1">
              <a:spcBef>
                <a:spcPts val="0"/>
              </a:spcBef>
              <a:spcAft>
                <a:spcPts val="300"/>
              </a:spcAft>
              <a:buClr>
                <a:srgbClr val="002A42"/>
              </a:buClr>
            </a:pPr>
            <a:r>
              <a:rPr lang="en-US" sz="2000" dirty="0">
                <a:effectLst/>
              </a:rPr>
              <a:t>Exit + Succession Planning</a:t>
            </a:r>
          </a:p>
          <a:p>
            <a:pPr lvl="1">
              <a:spcBef>
                <a:spcPts val="0"/>
              </a:spcBef>
              <a:spcAft>
                <a:spcPts val="300"/>
              </a:spcAft>
              <a:buClr>
                <a:srgbClr val="002A42"/>
              </a:buClr>
            </a:pPr>
            <a:r>
              <a:rPr lang="en-US" sz="2000" dirty="0">
                <a:effectLst/>
              </a:rPr>
              <a:t>Asset Protection</a:t>
            </a:r>
          </a:p>
          <a:p>
            <a:pPr lvl="1">
              <a:spcBef>
                <a:spcPts val="0"/>
              </a:spcBef>
              <a:spcAft>
                <a:spcPts val="300"/>
              </a:spcAft>
              <a:buClr>
                <a:srgbClr val="002A42"/>
              </a:buClr>
            </a:pPr>
            <a:r>
              <a:rPr lang="en-US" sz="2000" dirty="0">
                <a:effectLst/>
              </a:rPr>
              <a:t>Litigation</a:t>
            </a:r>
          </a:p>
          <a:p>
            <a:pPr lvl="1">
              <a:spcBef>
                <a:spcPts val="0"/>
              </a:spcBef>
              <a:spcAft>
                <a:spcPts val="300"/>
              </a:spcAft>
              <a:buClr>
                <a:srgbClr val="002A42"/>
              </a:buClr>
            </a:pPr>
            <a:r>
              <a:rPr lang="en-US" sz="2000" dirty="0">
                <a:effectLst/>
              </a:rPr>
              <a:t>Commercial Real Estate</a:t>
            </a:r>
          </a:p>
        </p:txBody>
      </p:sp>
      <p:sp>
        <p:nvSpPr>
          <p:cNvPr id="3" name="TextBox 2">
            <a:extLst>
              <a:ext uri="{FF2B5EF4-FFF2-40B4-BE49-F238E27FC236}">
                <a16:creationId xmlns:a16="http://schemas.microsoft.com/office/drawing/2014/main" xmlns="" id="{EA609C46-AECB-4815-A032-C269EE531E93}"/>
              </a:ext>
            </a:extLst>
          </p:cNvPr>
          <p:cNvSpPr txBox="1"/>
          <p:nvPr/>
        </p:nvSpPr>
        <p:spPr>
          <a:xfrm>
            <a:off x="5769033" y="6334298"/>
            <a:ext cx="326967" cy="276999"/>
          </a:xfrm>
          <a:prstGeom prst="rect">
            <a:avLst/>
          </a:prstGeom>
          <a:noFill/>
        </p:spPr>
        <p:txBody>
          <a:bodyPr wrap="square" rtlCol="0">
            <a:spAutoFit/>
          </a:bodyPr>
          <a:lstStyle/>
          <a:p>
            <a:fld id="{D470963A-1226-4FE5-A119-41C8A3710DCB}" type="slidenum">
              <a:rPr lang="en-US" sz="1200" smtClean="0"/>
              <a:t>2</a:t>
            </a:fld>
            <a:endParaRPr lang="en-US" sz="1200" dirty="0"/>
          </a:p>
        </p:txBody>
      </p:sp>
      <p:pic>
        <p:nvPicPr>
          <p:cNvPr id="11" name="Picture 10">
            <a:extLst>
              <a:ext uri="{FF2B5EF4-FFF2-40B4-BE49-F238E27FC236}">
                <a16:creationId xmlns:a16="http://schemas.microsoft.com/office/drawing/2014/main" xmlns="" id="{E06FC46A-504A-4EB0-8C70-9AA664411D4E}"/>
              </a:ext>
            </a:extLst>
          </p:cNvPr>
          <p:cNvPicPr>
            <a:picLocks noChangeAspect="1"/>
          </p:cNvPicPr>
          <p:nvPr/>
        </p:nvPicPr>
        <p:blipFill>
          <a:blip r:embed="rId2"/>
          <a:stretch>
            <a:fillRect/>
          </a:stretch>
        </p:blipFill>
        <p:spPr>
          <a:xfrm>
            <a:off x="7936695" y="2057400"/>
            <a:ext cx="3152483" cy="3152483"/>
          </a:xfrm>
          <a:prstGeom prst="rect">
            <a:avLst/>
          </a:prstGeom>
        </p:spPr>
      </p:pic>
    </p:spTree>
    <p:extLst>
      <p:ext uri="{BB962C8B-B14F-4D97-AF65-F5344CB8AC3E}">
        <p14:creationId xmlns:p14="http://schemas.microsoft.com/office/powerpoint/2010/main" val="3473915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8E6B7B-F9CA-4A6B-9E0C-B739D9C990F6}"/>
              </a:ext>
            </a:extLst>
          </p:cNvPr>
          <p:cNvSpPr>
            <a:spLocks noGrp="1"/>
          </p:cNvSpPr>
          <p:nvPr>
            <p:ph type="title"/>
          </p:nvPr>
        </p:nvSpPr>
        <p:spPr>
          <a:xfrm>
            <a:off x="0" y="152400"/>
            <a:ext cx="12191999" cy="1905000"/>
          </a:xfrm>
        </p:spPr>
        <p:txBody>
          <a:bodyPr>
            <a:normAutofit/>
          </a:bodyPr>
          <a:lstStyle/>
          <a:p>
            <a:pPr algn="ctr"/>
            <a:r>
              <a:rPr lang="en-US" sz="4000" dirty="0">
                <a:effectLst>
                  <a:glow rad="38100">
                    <a:schemeClr val="bg1">
                      <a:lumMod val="65000"/>
                      <a:lumOff val="35000"/>
                      <a:alpha val="40000"/>
                    </a:schemeClr>
                  </a:glow>
                </a:effectLst>
              </a:rPr>
              <a:t>Edwin P. Morrow III, J.D., LL.M (tax), CFP</a:t>
            </a:r>
            <a:r>
              <a:rPr lang="en-US" sz="4000" dirty="0">
                <a:effectLst>
                  <a:glow rad="38100">
                    <a:schemeClr val="bg1">
                      <a:lumMod val="65000"/>
                      <a:lumOff val="35000"/>
                      <a:alpha val="40000"/>
                    </a:schemeClr>
                  </a:glow>
                </a:effectLst>
                <a:latin typeface="Arial" panose="020B0604020202020204" pitchFamily="34" charset="0"/>
                <a:cs typeface="Arial" panose="020B0604020202020204" pitchFamily="34" charset="0"/>
              </a:rPr>
              <a:t>®</a:t>
            </a:r>
            <a:endParaRPr lang="en-US" sz="4000" dirty="0">
              <a:effectLst>
                <a:glow rad="38100">
                  <a:schemeClr val="bg1">
                    <a:lumMod val="65000"/>
                    <a:lumOff val="35000"/>
                    <a:alpha val="40000"/>
                  </a:schemeClr>
                </a:glow>
              </a:effectLst>
            </a:endParaRPr>
          </a:p>
        </p:txBody>
      </p:sp>
      <p:sp>
        <p:nvSpPr>
          <p:cNvPr id="7" name="Content Placeholder 6">
            <a:extLst>
              <a:ext uri="{FF2B5EF4-FFF2-40B4-BE49-F238E27FC236}">
                <a16:creationId xmlns:a16="http://schemas.microsoft.com/office/drawing/2014/main" xmlns="" id="{560F5292-94D8-44F9-8450-101D7ED5CE2B}"/>
              </a:ext>
            </a:extLst>
          </p:cNvPr>
          <p:cNvSpPr>
            <a:spLocks noGrp="1"/>
          </p:cNvSpPr>
          <p:nvPr>
            <p:ph idx="1"/>
          </p:nvPr>
        </p:nvSpPr>
        <p:spPr>
          <a:xfrm>
            <a:off x="989103" y="2153264"/>
            <a:ext cx="7326762" cy="4090219"/>
          </a:xfrm>
        </p:spPr>
        <p:txBody>
          <a:bodyPr>
            <a:noAutofit/>
          </a:bodyPr>
          <a:lstStyle/>
          <a:p>
            <a:pPr>
              <a:spcBef>
                <a:spcPts val="0"/>
              </a:spcBef>
              <a:spcAft>
                <a:spcPts val="300"/>
              </a:spcAft>
              <a:buClr>
                <a:srgbClr val="0A406B"/>
              </a:buClr>
              <a:buFont typeface="Wingdings" panose="05000000000000000000" pitchFamily="2" charset="2"/>
              <a:buChar char="§"/>
            </a:pPr>
            <a:r>
              <a:rPr lang="en-US" dirty="0">
                <a:effectLst>
                  <a:glow rad="38100">
                    <a:schemeClr val="bg1">
                      <a:lumMod val="50000"/>
                      <a:lumOff val="50000"/>
                      <a:alpha val="20000"/>
                    </a:schemeClr>
                  </a:glow>
                </a:effectLst>
              </a:rPr>
              <a:t>Co-Chair of Estate Planning Group</a:t>
            </a:r>
          </a:p>
          <a:p>
            <a:r>
              <a:rPr lang="en-US" dirty="0">
                <a:effectLst>
                  <a:glow rad="38100">
                    <a:schemeClr val="bg1">
                      <a:lumMod val="50000"/>
                      <a:lumOff val="50000"/>
                      <a:alpha val="20000"/>
                    </a:schemeClr>
                  </a:glow>
                </a:effectLst>
              </a:rPr>
              <a:t>Thought leader in industry behind advanced concepts such as the Optimal Basis Increase Trust and Beneficiary Deemed Owner Trust (BDOT/BIAT</a:t>
            </a:r>
            <a:r>
              <a:rPr lang="en-US" sz="1400" baseline="76000" dirty="0">
                <a:effectLst>
                  <a:glow rad="38100">
                    <a:schemeClr val="bg1">
                      <a:lumMod val="50000"/>
                      <a:lumOff val="50000"/>
                      <a:alpha val="20000"/>
                    </a:schemeClr>
                  </a:glow>
                </a:effectLst>
              </a:rPr>
              <a:t>®</a:t>
            </a:r>
            <a:r>
              <a:rPr lang="en-US" dirty="0">
                <a:effectLst>
                  <a:glow rad="38100">
                    <a:schemeClr val="bg1">
                      <a:lumMod val="50000"/>
                      <a:lumOff val="50000"/>
                      <a:alpha val="20000"/>
                    </a:schemeClr>
                  </a:glow>
                </a:effectLst>
              </a:rPr>
              <a:t>)</a:t>
            </a:r>
            <a:endParaRPr lang="en-US" dirty="0">
              <a:effectLst/>
            </a:endParaRPr>
          </a:p>
          <a:p>
            <a:r>
              <a:rPr lang="en-US" dirty="0">
                <a:effectLst/>
              </a:rPr>
              <a:t>Co-Author will Paul Hood and the late Stephan Leimberg of the 21</a:t>
            </a:r>
            <a:r>
              <a:rPr lang="en-US" baseline="30000" dirty="0">
                <a:effectLst/>
              </a:rPr>
              <a:t>st</a:t>
            </a:r>
            <a:r>
              <a:rPr lang="en-US" dirty="0">
                <a:effectLst/>
              </a:rPr>
              <a:t> Edition of the </a:t>
            </a:r>
            <a:r>
              <a:rPr lang="en-US" i="1" dirty="0">
                <a:effectLst/>
              </a:rPr>
              <a:t>Tools and Techniques of Estate Planning</a:t>
            </a:r>
            <a:r>
              <a:rPr lang="en-US" dirty="0">
                <a:effectLst/>
              </a:rPr>
              <a:t>.</a:t>
            </a:r>
            <a:endParaRPr lang="en-US" sz="2400" dirty="0">
              <a:effectLst>
                <a:glow rad="38100">
                  <a:schemeClr val="bg1">
                    <a:lumMod val="50000"/>
                    <a:lumOff val="50000"/>
                    <a:alpha val="20000"/>
                  </a:schemeClr>
                </a:glow>
              </a:effectLst>
            </a:endParaRPr>
          </a:p>
          <a:p>
            <a:pPr>
              <a:spcBef>
                <a:spcPts val="0"/>
              </a:spcBef>
              <a:spcAft>
                <a:spcPts val="300"/>
              </a:spcAft>
              <a:buClr>
                <a:srgbClr val="0A406B"/>
              </a:buClr>
              <a:buFont typeface="Wingdings" panose="05000000000000000000" pitchFamily="2" charset="2"/>
              <a:buChar char="§"/>
            </a:pPr>
            <a:r>
              <a:rPr lang="en-US" dirty="0">
                <a:effectLst/>
              </a:rPr>
              <a:t>Concentrates practice on:</a:t>
            </a:r>
          </a:p>
          <a:p>
            <a:pPr lvl="1"/>
            <a:r>
              <a:rPr lang="en-US" dirty="0">
                <a:effectLst/>
              </a:rPr>
              <a:t>Tax </a:t>
            </a:r>
          </a:p>
          <a:p>
            <a:pPr lvl="1"/>
            <a:r>
              <a:rPr lang="en-US" dirty="0">
                <a:effectLst/>
              </a:rPr>
              <a:t>Trust and Estate Planning</a:t>
            </a:r>
          </a:p>
          <a:p>
            <a:pPr lvl="1"/>
            <a:r>
              <a:rPr lang="en-US" dirty="0">
                <a:effectLst/>
              </a:rPr>
              <a:t>Business Succession</a:t>
            </a:r>
          </a:p>
          <a:p>
            <a:pPr lvl="1"/>
            <a:r>
              <a:rPr lang="en-US" dirty="0">
                <a:effectLst/>
              </a:rPr>
              <a:t>Asset Protection</a:t>
            </a:r>
          </a:p>
        </p:txBody>
      </p:sp>
      <p:sp>
        <p:nvSpPr>
          <p:cNvPr id="3" name="TextBox 2">
            <a:extLst>
              <a:ext uri="{FF2B5EF4-FFF2-40B4-BE49-F238E27FC236}">
                <a16:creationId xmlns:a16="http://schemas.microsoft.com/office/drawing/2014/main" xmlns="" id="{EA609C46-AECB-4815-A032-C269EE531E93}"/>
              </a:ext>
            </a:extLst>
          </p:cNvPr>
          <p:cNvSpPr txBox="1"/>
          <p:nvPr/>
        </p:nvSpPr>
        <p:spPr>
          <a:xfrm>
            <a:off x="5769033" y="6334298"/>
            <a:ext cx="326967" cy="276999"/>
          </a:xfrm>
          <a:prstGeom prst="rect">
            <a:avLst/>
          </a:prstGeom>
          <a:noFill/>
        </p:spPr>
        <p:txBody>
          <a:bodyPr wrap="square" rtlCol="0">
            <a:spAutoFit/>
          </a:bodyPr>
          <a:lstStyle/>
          <a:p>
            <a:fld id="{D470963A-1226-4FE5-A119-41C8A3710DCB}" type="slidenum">
              <a:rPr lang="en-US" sz="1200" smtClean="0"/>
              <a:t>3</a:t>
            </a:fld>
            <a:endParaRPr lang="en-US" sz="1200" dirty="0"/>
          </a:p>
        </p:txBody>
      </p:sp>
      <p:pic>
        <p:nvPicPr>
          <p:cNvPr id="5" name="Picture 4" descr="A person in a suit and tie&#10;&#10;Description automatically generated">
            <a:extLst>
              <a:ext uri="{FF2B5EF4-FFF2-40B4-BE49-F238E27FC236}">
                <a16:creationId xmlns:a16="http://schemas.microsoft.com/office/drawing/2014/main" xmlns="" id="{DA5BD5E1-E2B4-1130-DA10-E655D32D4A58}"/>
              </a:ext>
            </a:extLst>
          </p:cNvPr>
          <p:cNvPicPr>
            <a:picLocks noChangeAspect="1"/>
          </p:cNvPicPr>
          <p:nvPr/>
        </p:nvPicPr>
        <p:blipFill>
          <a:blip r:embed="rId2"/>
          <a:stretch>
            <a:fillRect/>
          </a:stretch>
        </p:blipFill>
        <p:spPr>
          <a:xfrm>
            <a:off x="8315865" y="2263796"/>
            <a:ext cx="3367335" cy="3367335"/>
          </a:xfrm>
          <a:prstGeom prst="rect">
            <a:avLst/>
          </a:prstGeom>
        </p:spPr>
      </p:pic>
    </p:spTree>
    <p:extLst>
      <p:ext uri="{BB962C8B-B14F-4D97-AF65-F5344CB8AC3E}">
        <p14:creationId xmlns:p14="http://schemas.microsoft.com/office/powerpoint/2010/main" val="1574924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normAutofit/>
          </a:bodyPr>
          <a:lstStyle/>
          <a:p>
            <a:pPr algn="ctr"/>
            <a:r>
              <a:rPr lang="en-US" sz="4800" b="1" dirty="0"/>
              <a:t>Introduction</a:t>
            </a:r>
          </a:p>
        </p:txBody>
      </p:sp>
      <p:sp>
        <p:nvSpPr>
          <p:cNvPr id="4100" name="Rectangle 3"/>
          <p:cNvSpPr>
            <a:spLocks noGrp="1" noChangeArrowheads="1"/>
          </p:cNvSpPr>
          <p:nvPr>
            <p:ph idx="1"/>
          </p:nvPr>
        </p:nvSpPr>
        <p:spPr>
          <a:xfrm>
            <a:off x="849086" y="2865064"/>
            <a:ext cx="10954138" cy="3124201"/>
          </a:xfrm>
        </p:spPr>
        <p:txBody>
          <a:bodyPr>
            <a:normAutofit/>
          </a:bodyPr>
          <a:lstStyle/>
          <a:p>
            <a:pPr marL="0" indent="0">
              <a:lnSpc>
                <a:spcPct val="90000"/>
              </a:lnSpc>
              <a:buNone/>
            </a:pPr>
            <a:r>
              <a:rPr lang="en-US" sz="1941" dirty="0">
                <a:effectLst>
                  <a:glow rad="38100">
                    <a:schemeClr val="bg1">
                      <a:lumMod val="50000"/>
                      <a:lumOff val="50000"/>
                      <a:alpha val="20000"/>
                    </a:schemeClr>
                  </a:glow>
                </a:effectLst>
              </a:rPr>
              <a:t>Current Federal estate tax and GST exemption: $13,610,000</a:t>
            </a:r>
          </a:p>
          <a:p>
            <a:pPr marL="0" indent="0">
              <a:lnSpc>
                <a:spcPct val="90000"/>
              </a:lnSpc>
              <a:buNone/>
            </a:pPr>
            <a:r>
              <a:rPr lang="en-US" sz="1941" dirty="0">
                <a:effectLst>
                  <a:glow rad="38100">
                    <a:schemeClr val="bg1">
                      <a:lumMod val="50000"/>
                      <a:lumOff val="50000"/>
                      <a:alpha val="20000"/>
                    </a:schemeClr>
                  </a:glow>
                </a:effectLst>
              </a:rPr>
              <a:t>Current IL exemption: $4,000,000</a:t>
            </a:r>
          </a:p>
          <a:p>
            <a:pPr marL="0" indent="0">
              <a:lnSpc>
                <a:spcPct val="90000"/>
              </a:lnSpc>
              <a:spcBef>
                <a:spcPts val="0"/>
              </a:spcBef>
              <a:spcAft>
                <a:spcPts val="0"/>
              </a:spcAft>
              <a:buNone/>
            </a:pPr>
            <a:endParaRPr lang="en-US" sz="1941" dirty="0">
              <a:effectLst>
                <a:glow rad="38100">
                  <a:schemeClr val="bg1">
                    <a:lumMod val="50000"/>
                    <a:lumOff val="50000"/>
                    <a:alpha val="20000"/>
                  </a:schemeClr>
                </a:glow>
              </a:effectLst>
            </a:endParaRPr>
          </a:p>
          <a:p>
            <a:pPr marL="0" indent="0">
              <a:lnSpc>
                <a:spcPct val="90000"/>
              </a:lnSpc>
              <a:buNone/>
            </a:pPr>
            <a:r>
              <a:rPr lang="en-US" sz="1941" u="sng" dirty="0">
                <a:effectLst>
                  <a:glow rad="38100">
                    <a:schemeClr val="bg1">
                      <a:lumMod val="50000"/>
                      <a:lumOff val="50000"/>
                      <a:alpha val="20000"/>
                    </a:schemeClr>
                  </a:glow>
                </a:effectLst>
              </a:rPr>
              <a:t>Risks</a:t>
            </a:r>
          </a:p>
          <a:p>
            <a:pPr>
              <a:lnSpc>
                <a:spcPct val="90000"/>
              </a:lnSpc>
            </a:pPr>
            <a:r>
              <a:rPr lang="en-US" sz="1941" dirty="0">
                <a:effectLst>
                  <a:glow rad="38100">
                    <a:schemeClr val="bg1">
                      <a:lumMod val="50000"/>
                      <a:lumOff val="50000"/>
                      <a:alpha val="20000"/>
                    </a:schemeClr>
                  </a:glow>
                </a:effectLst>
              </a:rPr>
              <a:t>Current law – exemption sunsets 12/13/25 to $5,000,000 (adjusted for inflation), 40% tax rate</a:t>
            </a:r>
          </a:p>
          <a:p>
            <a:pPr>
              <a:lnSpc>
                <a:spcPct val="90000"/>
              </a:lnSpc>
            </a:pPr>
            <a:r>
              <a:rPr lang="en-US" sz="1941" dirty="0">
                <a:effectLst>
                  <a:glow rad="38100">
                    <a:schemeClr val="bg1">
                      <a:lumMod val="50000"/>
                      <a:lumOff val="50000"/>
                      <a:alpha val="20000"/>
                    </a:schemeClr>
                  </a:glow>
                </a:effectLst>
              </a:rPr>
              <a:t>Senate and House bills – exemption reduction to $3,500,000, 55% tax rate </a:t>
            </a:r>
          </a:p>
          <a:p>
            <a:pPr lvl="1">
              <a:lnSpc>
                <a:spcPct val="90000"/>
              </a:lnSpc>
            </a:pPr>
            <a:r>
              <a:rPr lang="en-US" sz="1741" dirty="0">
                <a:effectLst>
                  <a:glow rad="38100">
                    <a:schemeClr val="bg1">
                      <a:lumMod val="50000"/>
                      <a:lumOff val="50000"/>
                      <a:alpha val="20000"/>
                    </a:schemeClr>
                  </a:glow>
                </a:effectLst>
              </a:rPr>
              <a:t>65% at $93,000,000</a:t>
            </a:r>
          </a:p>
          <a:p>
            <a:pPr lvl="1">
              <a:lnSpc>
                <a:spcPct val="90000"/>
              </a:lnSpc>
            </a:pPr>
            <a:r>
              <a:rPr lang="en-US" sz="1741" dirty="0">
                <a:effectLst>
                  <a:glow rad="38100">
                    <a:schemeClr val="bg1">
                      <a:lumMod val="50000"/>
                      <a:lumOff val="50000"/>
                      <a:alpha val="20000"/>
                    </a:schemeClr>
                  </a:glow>
                </a:effectLst>
              </a:rPr>
              <a:t>10% surcharge on estates over $1 billion</a:t>
            </a:r>
          </a:p>
          <a:p>
            <a:pPr>
              <a:lnSpc>
                <a:spcPct val="90000"/>
              </a:lnSpc>
            </a:pPr>
            <a:r>
              <a:rPr lang="en-US" sz="1941" dirty="0">
                <a:effectLst>
                  <a:glow rad="38100">
                    <a:schemeClr val="bg1">
                      <a:lumMod val="50000"/>
                      <a:lumOff val="50000"/>
                      <a:alpha val="20000"/>
                    </a:schemeClr>
                  </a:glow>
                </a:effectLst>
              </a:rPr>
              <a:t>Election results</a:t>
            </a:r>
          </a:p>
          <a:p>
            <a:pPr>
              <a:lnSpc>
                <a:spcPct val="90000"/>
              </a:lnSpc>
              <a:spcBef>
                <a:spcPts val="0"/>
              </a:spcBef>
              <a:spcAft>
                <a:spcPts val="0"/>
              </a:spcAft>
            </a:pPr>
            <a:endParaRPr lang="en-US" sz="1941" dirty="0">
              <a:effectLst>
                <a:glow rad="38100">
                  <a:schemeClr val="bg1">
                    <a:lumMod val="50000"/>
                    <a:lumOff val="50000"/>
                    <a:alpha val="20000"/>
                  </a:schemeClr>
                </a:glow>
              </a:effectLst>
            </a:endParaRPr>
          </a:p>
          <a:p>
            <a:pPr marL="0" indent="0">
              <a:lnSpc>
                <a:spcPct val="90000"/>
              </a:lnSpc>
              <a:buNone/>
            </a:pPr>
            <a:r>
              <a:rPr lang="en-US" sz="1941" dirty="0">
                <a:effectLst>
                  <a:glow rad="38100">
                    <a:schemeClr val="bg1">
                      <a:lumMod val="50000"/>
                      <a:lumOff val="50000"/>
                      <a:alpha val="20000"/>
                    </a:schemeClr>
                  </a:glow>
                </a:effectLst>
              </a:rPr>
              <a:t>Professional bandwidth</a:t>
            </a:r>
          </a:p>
          <a:p>
            <a:pPr marL="0" indent="0">
              <a:lnSpc>
                <a:spcPct val="90000"/>
              </a:lnSpc>
              <a:buNone/>
            </a:pPr>
            <a:r>
              <a:rPr lang="en-US" sz="1941" dirty="0">
                <a:effectLst>
                  <a:glow rad="38100">
                    <a:schemeClr val="bg1">
                      <a:lumMod val="50000"/>
                      <a:lumOff val="50000"/>
                      <a:alpha val="20000"/>
                    </a:schemeClr>
                  </a:glow>
                </a:effectLst>
              </a:rPr>
              <a:t>Use it or Lose it!</a:t>
            </a:r>
          </a:p>
          <a:p>
            <a:pPr lvl="1">
              <a:lnSpc>
                <a:spcPct val="90000"/>
              </a:lnSpc>
            </a:pPr>
            <a:endParaRPr lang="en-US" sz="1741" dirty="0">
              <a:effectLst>
                <a:glow rad="38100">
                  <a:schemeClr val="bg1">
                    <a:lumMod val="50000"/>
                    <a:lumOff val="50000"/>
                    <a:alpha val="20000"/>
                  </a:schemeClr>
                </a:glow>
              </a:effectLst>
            </a:endParaRPr>
          </a:p>
        </p:txBody>
      </p:sp>
    </p:spTree>
    <p:extLst>
      <p:ext uri="{BB962C8B-B14F-4D97-AF65-F5344CB8AC3E}">
        <p14:creationId xmlns:p14="http://schemas.microsoft.com/office/powerpoint/2010/main" val="6400690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normAutofit/>
          </a:bodyPr>
          <a:lstStyle/>
          <a:p>
            <a:pPr algn="ctr"/>
            <a:r>
              <a:rPr lang="en-US" sz="4800" b="1" dirty="0"/>
              <a:t>Today’s Agenda</a:t>
            </a:r>
          </a:p>
        </p:txBody>
      </p:sp>
      <p:sp>
        <p:nvSpPr>
          <p:cNvPr id="4100" name="Rectangle 3"/>
          <p:cNvSpPr>
            <a:spLocks noGrp="1" noChangeArrowheads="1"/>
          </p:cNvSpPr>
          <p:nvPr>
            <p:ph idx="1"/>
          </p:nvPr>
        </p:nvSpPr>
        <p:spPr>
          <a:xfrm>
            <a:off x="1156116" y="2402839"/>
            <a:ext cx="9505214" cy="3124201"/>
          </a:xfrm>
        </p:spPr>
        <p:txBody>
          <a:bodyPr>
            <a:normAutofit/>
          </a:bodyPr>
          <a:lstStyle/>
          <a:p>
            <a:pPr>
              <a:lnSpc>
                <a:spcPct val="90000"/>
              </a:lnSpc>
            </a:pPr>
            <a:r>
              <a:rPr lang="en-US" sz="1941" dirty="0">
                <a:effectLst>
                  <a:glow rad="38100">
                    <a:schemeClr val="bg1">
                      <a:lumMod val="50000"/>
                      <a:lumOff val="50000"/>
                      <a:alpha val="20000"/>
                    </a:schemeClr>
                  </a:glow>
                </a:effectLst>
              </a:rPr>
              <a:t>Spousal Lifetime Access Trust (SLAT) basics and Installment Sale basics</a:t>
            </a:r>
          </a:p>
          <a:p>
            <a:pPr>
              <a:lnSpc>
                <a:spcPct val="90000"/>
              </a:lnSpc>
            </a:pPr>
            <a:r>
              <a:rPr lang="en-US" sz="1941" dirty="0">
                <a:effectLst>
                  <a:glow rad="38100">
                    <a:schemeClr val="bg1">
                      <a:lumMod val="50000"/>
                      <a:lumOff val="50000"/>
                      <a:alpha val="20000"/>
                    </a:schemeClr>
                  </a:glow>
                </a:effectLst>
              </a:rPr>
              <a:t>Improve the ordinary “SLAT” with:</a:t>
            </a:r>
          </a:p>
          <a:p>
            <a:pPr lvl="1">
              <a:lnSpc>
                <a:spcPct val="90000"/>
              </a:lnSpc>
            </a:pPr>
            <a:r>
              <a:rPr lang="en-US" sz="1741" dirty="0">
                <a:effectLst>
                  <a:glow rad="38100">
                    <a:schemeClr val="bg1">
                      <a:lumMod val="50000"/>
                      <a:lumOff val="50000"/>
                      <a:alpha val="20000"/>
                    </a:schemeClr>
                  </a:glow>
                </a:effectLst>
              </a:rPr>
              <a:t>Upstream optimal basis increase planning - Seizing basis opportunity for irrevocable trusts to achieve basis increases at older beneficiary’s death (and at subsequent generation’s)</a:t>
            </a:r>
          </a:p>
          <a:p>
            <a:pPr lvl="1">
              <a:lnSpc>
                <a:spcPct val="90000"/>
              </a:lnSpc>
            </a:pPr>
            <a:r>
              <a:rPr lang="en-US" sz="1741" dirty="0">
                <a:effectLst>
                  <a:glow rad="38100">
                    <a:schemeClr val="bg1">
                      <a:lumMod val="50000"/>
                      <a:lumOff val="50000"/>
                      <a:alpha val="20000"/>
                    </a:schemeClr>
                  </a:glow>
                </a:effectLst>
              </a:rPr>
              <a:t>Keeping the “tax burn” advantage of grantor trust status after death of settlor with Beneficiary Income Accumulation Trust (BIAT®) provisions for the surviving spouse and ultimately descendants</a:t>
            </a:r>
          </a:p>
          <a:p>
            <a:pPr lvl="1">
              <a:lnSpc>
                <a:spcPct val="90000"/>
              </a:lnSpc>
            </a:pPr>
            <a:r>
              <a:rPr lang="en-US" sz="1741" dirty="0">
                <a:effectLst>
                  <a:glow rad="38100">
                    <a:schemeClr val="bg1">
                      <a:lumMod val="50000"/>
                      <a:lumOff val="50000"/>
                      <a:alpha val="20000"/>
                    </a:schemeClr>
                  </a:glow>
                </a:effectLst>
              </a:rPr>
              <a:t>Swap and SURF Planning (Step Up in basis Rescue Financing) – how to get estate tax exclusion while preserving the step up in basis</a:t>
            </a:r>
          </a:p>
          <a:p>
            <a:pPr lvl="1">
              <a:lnSpc>
                <a:spcPct val="90000"/>
              </a:lnSpc>
            </a:pPr>
            <a:r>
              <a:rPr lang="en-US" sz="1741" dirty="0">
                <a:effectLst>
                  <a:glow rad="38100">
                    <a:schemeClr val="bg1">
                      <a:lumMod val="50000"/>
                      <a:lumOff val="50000"/>
                      <a:alpha val="20000"/>
                    </a:schemeClr>
                  </a:glow>
                </a:effectLst>
              </a:rPr>
              <a:t>ILIT Rescue Provisions</a:t>
            </a:r>
          </a:p>
        </p:txBody>
      </p:sp>
    </p:spTree>
    <p:extLst>
      <p:ext uri="{BB962C8B-B14F-4D97-AF65-F5344CB8AC3E}">
        <p14:creationId xmlns:p14="http://schemas.microsoft.com/office/powerpoint/2010/main" val="195841265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9CCC0A-CD42-41F0-9380-8EC6E5B1F1AD}"/>
              </a:ext>
            </a:extLst>
          </p:cNvPr>
          <p:cNvSpPr>
            <a:spLocks noGrp="1"/>
          </p:cNvSpPr>
          <p:nvPr>
            <p:ph type="title"/>
          </p:nvPr>
        </p:nvSpPr>
        <p:spPr/>
        <p:txBody>
          <a:bodyPr>
            <a:normAutofit/>
          </a:bodyPr>
          <a:lstStyle/>
          <a:p>
            <a:pPr algn="ctr"/>
            <a:r>
              <a:rPr lang="en-US" sz="4800" dirty="0">
                <a:effectLst>
                  <a:glow rad="38100">
                    <a:schemeClr val="bg1">
                      <a:lumMod val="65000"/>
                      <a:lumOff val="35000"/>
                      <a:alpha val="40000"/>
                    </a:schemeClr>
                  </a:glow>
                </a:effectLst>
              </a:rPr>
              <a:t>Spousal Lifetime Access Trust (SLAT)</a:t>
            </a:r>
          </a:p>
        </p:txBody>
      </p:sp>
      <p:sp>
        <p:nvSpPr>
          <p:cNvPr id="3" name="Content Placeholder 2">
            <a:extLst>
              <a:ext uri="{FF2B5EF4-FFF2-40B4-BE49-F238E27FC236}">
                <a16:creationId xmlns:a16="http://schemas.microsoft.com/office/drawing/2014/main" xmlns="" id="{04800C3E-9723-42A0-B4F5-82793D4AE0CB}"/>
              </a:ext>
            </a:extLst>
          </p:cNvPr>
          <p:cNvSpPr>
            <a:spLocks noGrp="1"/>
          </p:cNvSpPr>
          <p:nvPr>
            <p:ph idx="1"/>
          </p:nvPr>
        </p:nvSpPr>
        <p:spPr>
          <a:xfrm>
            <a:off x="983345" y="2057400"/>
            <a:ext cx="10010896" cy="3864077"/>
          </a:xfrm>
        </p:spPr>
        <p:txBody>
          <a:bodyPr>
            <a:normAutofit fontScale="77500" lnSpcReduction="20000"/>
          </a:bodyPr>
          <a:lstStyle/>
          <a:p>
            <a:pPr algn="just">
              <a:buClr>
                <a:srgbClr val="002A42"/>
              </a:buClr>
              <a:buFont typeface="Wingdings" panose="05000000000000000000" pitchFamily="2" charset="2"/>
              <a:buChar char="§"/>
            </a:pPr>
            <a:r>
              <a:rPr lang="en-US" sz="2400" cap="none" dirty="0">
                <a:effectLst>
                  <a:glow rad="38100">
                    <a:schemeClr val="bg1">
                      <a:lumMod val="50000"/>
                      <a:lumOff val="50000"/>
                      <a:alpha val="20000"/>
                    </a:schemeClr>
                  </a:glow>
                </a:effectLst>
              </a:rPr>
              <a:t>Irrevocable Grantor Trust designed to be completed gift outside of estate</a:t>
            </a:r>
          </a:p>
          <a:p>
            <a:pPr algn="just">
              <a:buClr>
                <a:srgbClr val="002A42"/>
              </a:buClr>
              <a:buFont typeface="Wingdings" panose="05000000000000000000" pitchFamily="2" charset="2"/>
              <a:buChar char="§"/>
            </a:pPr>
            <a:r>
              <a:rPr lang="en-US" sz="2400" cap="none" dirty="0">
                <a:effectLst>
                  <a:glow rad="38100">
                    <a:schemeClr val="bg1">
                      <a:lumMod val="50000"/>
                      <a:lumOff val="50000"/>
                      <a:alpha val="20000"/>
                    </a:schemeClr>
                  </a:glow>
                </a:effectLst>
              </a:rPr>
              <a:t>Set up by one spouse for primary benefit of the other spouse (secondarily, usually descendants)</a:t>
            </a:r>
          </a:p>
          <a:p>
            <a:pPr algn="just">
              <a:buClr>
                <a:srgbClr val="002A42"/>
              </a:buClr>
              <a:buFont typeface="Wingdings" panose="05000000000000000000" pitchFamily="2" charset="2"/>
              <a:buChar char="§"/>
            </a:pPr>
            <a:r>
              <a:rPr lang="en-US" sz="2400" cap="none" dirty="0">
                <a:effectLst>
                  <a:glow rad="38100">
                    <a:schemeClr val="bg1">
                      <a:lumMod val="50000"/>
                      <a:lumOff val="50000"/>
                      <a:alpha val="20000"/>
                    </a:schemeClr>
                  </a:glow>
                </a:effectLst>
              </a:rPr>
              <a:t>Multi-generational and moves wealth to lower generations</a:t>
            </a:r>
          </a:p>
          <a:p>
            <a:pPr algn="just">
              <a:buClr>
                <a:srgbClr val="002A42"/>
              </a:buClr>
              <a:buFont typeface="Wingdings" panose="05000000000000000000" pitchFamily="2" charset="2"/>
              <a:buChar char="§"/>
            </a:pPr>
            <a:r>
              <a:rPr lang="en-US" sz="2400" cap="none" dirty="0">
                <a:effectLst>
                  <a:glow rad="38100">
                    <a:schemeClr val="bg1">
                      <a:lumMod val="50000"/>
                      <a:lumOff val="50000"/>
                      <a:alpha val="20000"/>
                    </a:schemeClr>
                  </a:glow>
                </a:effectLst>
              </a:rPr>
              <a:t>Creditor protection</a:t>
            </a:r>
          </a:p>
          <a:p>
            <a:pPr algn="just">
              <a:buClr>
                <a:srgbClr val="002A42"/>
              </a:buClr>
              <a:buFont typeface="Wingdings" panose="05000000000000000000" pitchFamily="2" charset="2"/>
              <a:buChar char="§"/>
            </a:pPr>
            <a:r>
              <a:rPr lang="en-US" sz="2400" cap="none" dirty="0">
                <a:effectLst>
                  <a:glow rad="38100">
                    <a:schemeClr val="bg1">
                      <a:lumMod val="50000"/>
                      <a:lumOff val="50000"/>
                      <a:alpha val="20000"/>
                    </a:schemeClr>
                  </a:glow>
                </a:effectLst>
              </a:rPr>
              <a:t>Can be utilized with current $13.61 million exemption and potentially leveraged with discounting of assets and installment sales</a:t>
            </a:r>
          </a:p>
          <a:p>
            <a:pPr algn="just">
              <a:buClr>
                <a:srgbClr val="002A42"/>
              </a:buClr>
              <a:buFont typeface="Wingdings" panose="05000000000000000000" pitchFamily="2" charset="2"/>
              <a:buChar char="§"/>
            </a:pPr>
            <a:r>
              <a:rPr lang="en-US" sz="2400" cap="none" dirty="0">
                <a:effectLst>
                  <a:glow rad="38100">
                    <a:schemeClr val="bg1">
                      <a:lumMod val="50000"/>
                      <a:lumOff val="50000"/>
                      <a:alpha val="20000"/>
                    </a:schemeClr>
                  </a:glow>
                </a:effectLst>
              </a:rPr>
              <a:t>Can use annual exclusion (currently $18,000 per </a:t>
            </a:r>
            <a:r>
              <a:rPr lang="en-US" sz="2400" cap="none" dirty="0" err="1">
                <a:effectLst>
                  <a:glow rad="38100">
                    <a:schemeClr val="bg1">
                      <a:lumMod val="50000"/>
                      <a:lumOff val="50000"/>
                      <a:alpha val="20000"/>
                    </a:schemeClr>
                  </a:glow>
                </a:effectLst>
              </a:rPr>
              <a:t>donee</a:t>
            </a:r>
            <a:r>
              <a:rPr lang="en-US" sz="2400" cap="none" dirty="0">
                <a:effectLst>
                  <a:glow rad="38100">
                    <a:schemeClr val="bg1">
                      <a:lumMod val="50000"/>
                      <a:lumOff val="50000"/>
                      <a:alpha val="20000"/>
                    </a:schemeClr>
                  </a:glow>
                </a:effectLst>
              </a:rPr>
              <a:t>) with “Crummey” powers, but must be limited to $5,000 for spouse if GST allocated – “gift splitting” is difficult at best and is generally not permitted if a spouse is a beneficiary</a:t>
            </a:r>
          </a:p>
          <a:p>
            <a:pPr algn="just">
              <a:buClr>
                <a:srgbClr val="002A42"/>
              </a:buClr>
              <a:buFont typeface="Wingdings" panose="05000000000000000000" pitchFamily="2" charset="2"/>
              <a:buChar char="§"/>
            </a:pPr>
            <a:r>
              <a:rPr lang="en-US" sz="2400" cap="none" dirty="0">
                <a:effectLst>
                  <a:glow rad="38100">
                    <a:schemeClr val="bg1">
                      <a:lumMod val="50000"/>
                      <a:lumOff val="50000"/>
                      <a:alpha val="20000"/>
                    </a:schemeClr>
                  </a:glow>
                </a:effectLst>
              </a:rPr>
              <a:t>Protects future appreciation of assets in SLAT from estate/gift taxes </a:t>
            </a:r>
          </a:p>
          <a:p>
            <a:pPr algn="just">
              <a:buClr>
                <a:srgbClr val="002A42"/>
              </a:buClr>
              <a:buFont typeface="Wingdings" panose="05000000000000000000" pitchFamily="2" charset="2"/>
              <a:buChar char="§"/>
            </a:pPr>
            <a:r>
              <a:rPr lang="en-US" sz="2400" cap="none" dirty="0">
                <a:effectLst>
                  <a:glow rad="38100">
                    <a:schemeClr val="bg1">
                      <a:lumMod val="50000"/>
                      <a:lumOff val="50000"/>
                      <a:alpha val="20000"/>
                    </a:schemeClr>
                  </a:glow>
                </a:effectLst>
              </a:rPr>
              <a:t>Permits “swaps”, or substitution of assets – tax-free under current law as long as it’s a grantor trust</a:t>
            </a:r>
          </a:p>
        </p:txBody>
      </p:sp>
      <p:sp>
        <p:nvSpPr>
          <p:cNvPr id="4" name="TextBox 3">
            <a:extLst>
              <a:ext uri="{FF2B5EF4-FFF2-40B4-BE49-F238E27FC236}">
                <a16:creationId xmlns:a16="http://schemas.microsoft.com/office/drawing/2014/main" xmlns="" id="{6AE4A4BA-3353-4019-AE72-EA69578C7335}"/>
              </a:ext>
            </a:extLst>
          </p:cNvPr>
          <p:cNvSpPr txBox="1"/>
          <p:nvPr/>
        </p:nvSpPr>
        <p:spPr>
          <a:xfrm>
            <a:off x="5988793" y="6475269"/>
            <a:ext cx="440038" cy="2842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470963A-1226-4FE5-A119-41C8A3710DCB}" type="slidenum">
              <a:rPr kumimoji="0" lang="en-US" sz="1200" b="0" i="0" u="none" strike="noStrike" kern="1200" cap="none" spc="0" normalizeH="0" baseline="0" noProof="0" smtClean="0">
                <a:ln>
                  <a:noFill/>
                </a:ln>
                <a:solidFill>
                  <a:prstClr val="black"/>
                </a:solidFill>
                <a:effectLst/>
                <a:uLnTx/>
                <a:uFillTx/>
                <a:latin typeface="Avenir Regular"/>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Avenir Regular"/>
              <a:ea typeface="+mn-ea"/>
              <a:cs typeface="+mn-cs"/>
            </a:endParaRPr>
          </a:p>
        </p:txBody>
      </p:sp>
    </p:spTree>
    <p:extLst>
      <p:ext uri="{BB962C8B-B14F-4D97-AF65-F5344CB8AC3E}">
        <p14:creationId xmlns:p14="http://schemas.microsoft.com/office/powerpoint/2010/main" val="3182954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9CCC0A-CD42-41F0-9380-8EC6E5B1F1AD}"/>
              </a:ext>
            </a:extLst>
          </p:cNvPr>
          <p:cNvSpPr>
            <a:spLocks noGrp="1"/>
          </p:cNvSpPr>
          <p:nvPr>
            <p:ph type="title"/>
          </p:nvPr>
        </p:nvSpPr>
        <p:spPr>
          <a:xfrm>
            <a:off x="894736" y="314632"/>
            <a:ext cx="10515869" cy="1905000"/>
          </a:xfrm>
        </p:spPr>
        <p:txBody>
          <a:bodyPr>
            <a:normAutofit/>
          </a:bodyPr>
          <a:lstStyle/>
          <a:p>
            <a:pPr algn="ctr"/>
            <a:r>
              <a:rPr lang="en-US" sz="4800" dirty="0">
                <a:effectLst>
                  <a:glow rad="38100">
                    <a:schemeClr val="bg1">
                      <a:lumMod val="65000"/>
                      <a:lumOff val="35000"/>
                      <a:alpha val="40000"/>
                    </a:schemeClr>
                  </a:glow>
                </a:effectLst>
              </a:rPr>
              <a:t>Installment Sale to Grantor Trust</a:t>
            </a:r>
          </a:p>
        </p:txBody>
      </p:sp>
      <p:sp>
        <p:nvSpPr>
          <p:cNvPr id="3" name="Content Placeholder 2">
            <a:extLst>
              <a:ext uri="{FF2B5EF4-FFF2-40B4-BE49-F238E27FC236}">
                <a16:creationId xmlns:a16="http://schemas.microsoft.com/office/drawing/2014/main" xmlns="" id="{04800C3E-9723-42A0-B4F5-82793D4AE0CB}"/>
              </a:ext>
            </a:extLst>
          </p:cNvPr>
          <p:cNvSpPr>
            <a:spLocks noGrp="1"/>
          </p:cNvSpPr>
          <p:nvPr>
            <p:ph idx="1"/>
          </p:nvPr>
        </p:nvSpPr>
        <p:spPr>
          <a:xfrm>
            <a:off x="781395" y="1934868"/>
            <a:ext cx="10515869" cy="4413248"/>
          </a:xfrm>
        </p:spPr>
        <p:txBody>
          <a:bodyPr>
            <a:noAutofit/>
          </a:bodyPr>
          <a:lstStyle/>
          <a:p>
            <a:pPr marL="0" indent="0" algn="just">
              <a:buNone/>
            </a:pPr>
            <a:r>
              <a:rPr lang="en-US" sz="1800" dirty="0">
                <a:effectLst>
                  <a:glow rad="38100">
                    <a:schemeClr val="bg1">
                      <a:lumMod val="50000"/>
                      <a:lumOff val="50000"/>
                      <a:alpha val="20000"/>
                    </a:schemeClr>
                  </a:glow>
                </a:effectLst>
              </a:rPr>
              <a:t>How It Works</a:t>
            </a:r>
          </a:p>
          <a:p>
            <a:pPr algn="just"/>
            <a:r>
              <a:rPr lang="en-US" sz="1800" dirty="0">
                <a:effectLst>
                  <a:glow rad="38100">
                    <a:schemeClr val="bg1">
                      <a:lumMod val="50000"/>
                      <a:lumOff val="50000"/>
                      <a:alpha val="20000"/>
                    </a:schemeClr>
                  </a:glow>
                </a:effectLst>
              </a:rPr>
              <a:t>Grantor creates an irrevocable trust of which grantor is the taxpayer (for married couples, a SLAT), typically gifting a substantial “seed gift” (typically at least 10% of amount to be sold)</a:t>
            </a:r>
          </a:p>
          <a:p>
            <a:pPr algn="just"/>
            <a:r>
              <a:rPr lang="en-US" sz="1800" dirty="0">
                <a:effectLst>
                  <a:glow rad="38100">
                    <a:schemeClr val="bg1">
                      <a:lumMod val="50000"/>
                      <a:lumOff val="50000"/>
                      <a:alpha val="20000"/>
                    </a:schemeClr>
                  </a:glow>
                </a:effectLst>
              </a:rPr>
              <a:t>Grantor then sells assets, commonly (1) discounted LLC units that own various assets such as stock, real estate and/or business interests or (2) Non-voting shares of s-corporation stock, to the grantor trust in exchange for a promissory note </a:t>
            </a:r>
          </a:p>
          <a:p>
            <a:pPr algn="just"/>
            <a:r>
              <a:rPr lang="en-US" sz="1800" dirty="0">
                <a:effectLst>
                  <a:glow rad="38100">
                    <a:schemeClr val="bg1">
                      <a:lumMod val="50000"/>
                      <a:lumOff val="50000"/>
                      <a:alpha val="20000"/>
                    </a:schemeClr>
                  </a:glow>
                </a:effectLst>
              </a:rPr>
              <a:t>Note charges interest at the Applicable Federal Rate (current Sept 2024 AFR mid-term = 4.02%, long-term 4.37%) and interest payable back to grantor is not taxable event</a:t>
            </a:r>
          </a:p>
          <a:p>
            <a:pPr algn="just"/>
            <a:r>
              <a:rPr lang="en-US" sz="1800" dirty="0">
                <a:effectLst>
                  <a:glow rad="38100">
                    <a:schemeClr val="bg1">
                      <a:lumMod val="50000"/>
                      <a:lumOff val="50000"/>
                      <a:alpha val="20000"/>
                    </a:schemeClr>
                  </a:glow>
                </a:effectLst>
              </a:rPr>
              <a:t>Unlike a zeroed-out GRAT, it can have minimal payments of interest only in early years</a:t>
            </a:r>
          </a:p>
          <a:p>
            <a:pPr marL="0" indent="0" algn="just">
              <a:buNone/>
            </a:pPr>
            <a:endParaRPr lang="en-US" sz="1800" dirty="0">
              <a:effectLst>
                <a:glow rad="38100">
                  <a:schemeClr val="bg1">
                    <a:lumMod val="50000"/>
                    <a:lumOff val="50000"/>
                    <a:alpha val="20000"/>
                  </a:schemeClr>
                </a:glow>
              </a:effectLst>
            </a:endParaRPr>
          </a:p>
          <a:p>
            <a:pPr marL="0" indent="0" algn="just">
              <a:buNone/>
            </a:pPr>
            <a:r>
              <a:rPr lang="en-US" sz="1800" dirty="0">
                <a:effectLst>
                  <a:glow rad="38100">
                    <a:schemeClr val="bg1">
                      <a:lumMod val="50000"/>
                      <a:lumOff val="50000"/>
                      <a:alpha val="20000"/>
                    </a:schemeClr>
                  </a:glow>
                </a:effectLst>
              </a:rPr>
              <a:t>Who Can Benefit Most</a:t>
            </a:r>
          </a:p>
          <a:p>
            <a:pPr algn="just"/>
            <a:r>
              <a:rPr lang="en-US" sz="1800" dirty="0">
                <a:effectLst>
                  <a:glow rad="38100">
                    <a:schemeClr val="bg1">
                      <a:lumMod val="50000"/>
                      <a:lumOff val="50000"/>
                      <a:alpha val="20000"/>
                    </a:schemeClr>
                  </a:glow>
                </a:effectLst>
              </a:rPr>
              <a:t>Those that have assets with appreciation potential and liquidity/cash flow</a:t>
            </a:r>
          </a:p>
        </p:txBody>
      </p:sp>
      <p:sp>
        <p:nvSpPr>
          <p:cNvPr id="4" name="TextBox 3">
            <a:extLst>
              <a:ext uri="{FF2B5EF4-FFF2-40B4-BE49-F238E27FC236}">
                <a16:creationId xmlns:a16="http://schemas.microsoft.com/office/drawing/2014/main" xmlns="" id="{6AE4A4BA-3353-4019-AE72-EA69578C7335}"/>
              </a:ext>
            </a:extLst>
          </p:cNvPr>
          <p:cNvSpPr txBox="1"/>
          <p:nvPr/>
        </p:nvSpPr>
        <p:spPr>
          <a:xfrm>
            <a:off x="5988793" y="6475269"/>
            <a:ext cx="440038" cy="284239"/>
          </a:xfrm>
          <a:prstGeom prst="rect">
            <a:avLst/>
          </a:prstGeom>
          <a:noFill/>
        </p:spPr>
        <p:txBody>
          <a:bodyPr wrap="square" rtlCol="0">
            <a:spAutoFit/>
          </a:bodyPr>
          <a:lstStyle/>
          <a:p>
            <a:fld id="{D470963A-1226-4FE5-A119-41C8A3710DCB}" type="slidenum">
              <a:rPr lang="en-US" sz="1200" smtClean="0"/>
              <a:t>7</a:t>
            </a:fld>
            <a:endParaRPr lang="en-US" sz="1200" dirty="0"/>
          </a:p>
        </p:txBody>
      </p:sp>
    </p:spTree>
    <p:extLst>
      <p:ext uri="{BB962C8B-B14F-4D97-AF65-F5344CB8AC3E}">
        <p14:creationId xmlns:p14="http://schemas.microsoft.com/office/powerpoint/2010/main" val="932621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9CCC0A-CD42-41F0-9380-8EC6E5B1F1AD}"/>
              </a:ext>
            </a:extLst>
          </p:cNvPr>
          <p:cNvSpPr>
            <a:spLocks noGrp="1"/>
          </p:cNvSpPr>
          <p:nvPr>
            <p:ph type="title"/>
          </p:nvPr>
        </p:nvSpPr>
        <p:spPr>
          <a:xfrm>
            <a:off x="851344" y="382731"/>
            <a:ext cx="10489312" cy="1905000"/>
          </a:xfrm>
        </p:spPr>
        <p:txBody>
          <a:bodyPr>
            <a:normAutofit/>
          </a:bodyPr>
          <a:lstStyle/>
          <a:p>
            <a:pPr algn="ctr"/>
            <a:r>
              <a:rPr lang="en-US" sz="4800" dirty="0">
                <a:effectLst>
                  <a:glow rad="38100">
                    <a:schemeClr val="bg1">
                      <a:lumMod val="65000"/>
                      <a:lumOff val="35000"/>
                      <a:alpha val="40000"/>
                    </a:schemeClr>
                  </a:glow>
                </a:effectLst>
              </a:rPr>
              <a:t>Installment Sale to Grantor Trust</a:t>
            </a:r>
          </a:p>
        </p:txBody>
      </p:sp>
      <p:sp>
        <p:nvSpPr>
          <p:cNvPr id="3" name="Content Placeholder 2">
            <a:extLst>
              <a:ext uri="{FF2B5EF4-FFF2-40B4-BE49-F238E27FC236}">
                <a16:creationId xmlns:a16="http://schemas.microsoft.com/office/drawing/2014/main" xmlns="" id="{04800C3E-9723-42A0-B4F5-82793D4AE0CB}"/>
              </a:ext>
            </a:extLst>
          </p:cNvPr>
          <p:cNvSpPr>
            <a:spLocks noGrp="1"/>
          </p:cNvSpPr>
          <p:nvPr>
            <p:ph idx="1"/>
          </p:nvPr>
        </p:nvSpPr>
        <p:spPr>
          <a:xfrm>
            <a:off x="1002070" y="1931392"/>
            <a:ext cx="9377877" cy="4413248"/>
          </a:xfrm>
        </p:spPr>
        <p:txBody>
          <a:bodyPr>
            <a:noAutofit/>
          </a:bodyPr>
          <a:lstStyle/>
          <a:p>
            <a:pPr marL="0" indent="0" algn="just">
              <a:spcBef>
                <a:spcPts val="0"/>
              </a:spcBef>
              <a:buNone/>
            </a:pPr>
            <a:r>
              <a:rPr lang="en-US" sz="2000" dirty="0">
                <a:effectLst>
                  <a:glow rad="38100">
                    <a:schemeClr val="bg1">
                      <a:lumMod val="50000"/>
                      <a:lumOff val="50000"/>
                      <a:alpha val="20000"/>
                    </a:schemeClr>
                  </a:glow>
                </a:effectLst>
              </a:rPr>
              <a:t>Sale Benefits</a:t>
            </a:r>
          </a:p>
          <a:p>
            <a:pPr algn="just">
              <a:spcBef>
                <a:spcPts val="0"/>
              </a:spcBef>
            </a:pPr>
            <a:r>
              <a:rPr lang="en-US" sz="2000" dirty="0">
                <a:effectLst>
                  <a:glow rad="38100">
                    <a:schemeClr val="bg1">
                      <a:lumMod val="50000"/>
                      <a:lumOff val="50000"/>
                      <a:alpha val="20000"/>
                    </a:schemeClr>
                  </a:glow>
                </a:effectLst>
              </a:rPr>
              <a:t>Freezes value of assets for transfer tax purposes at sale price</a:t>
            </a:r>
          </a:p>
          <a:p>
            <a:pPr algn="just">
              <a:spcBef>
                <a:spcPts val="0"/>
              </a:spcBef>
            </a:pPr>
            <a:r>
              <a:rPr lang="en-US" sz="2000" dirty="0">
                <a:effectLst>
                  <a:glow rad="38100">
                    <a:schemeClr val="bg1">
                      <a:lumMod val="50000"/>
                      <a:lumOff val="50000"/>
                      <a:alpha val="20000"/>
                    </a:schemeClr>
                  </a:glow>
                </a:effectLst>
              </a:rPr>
              <a:t>Any asset appreciation over sale price and interest on note goes to beneficiaries free of estate and gift tax</a:t>
            </a:r>
          </a:p>
          <a:p>
            <a:pPr algn="just">
              <a:spcBef>
                <a:spcPts val="0"/>
              </a:spcBef>
            </a:pPr>
            <a:r>
              <a:rPr lang="en-US" sz="2000" dirty="0">
                <a:effectLst>
                  <a:glow rad="38100">
                    <a:schemeClr val="bg1">
                      <a:lumMod val="50000"/>
                      <a:lumOff val="50000"/>
                      <a:alpha val="20000"/>
                    </a:schemeClr>
                  </a:glow>
                </a:effectLst>
              </a:rPr>
              <a:t>Can use the same valuation of hard to value assets as gift and avoid multiple annual valuations</a:t>
            </a:r>
          </a:p>
          <a:p>
            <a:pPr marL="0" indent="0" algn="just">
              <a:spcBef>
                <a:spcPts val="0"/>
              </a:spcBef>
              <a:buNone/>
            </a:pPr>
            <a:endParaRPr lang="en-US" sz="2000" dirty="0">
              <a:effectLst>
                <a:glow rad="38100">
                  <a:schemeClr val="bg1">
                    <a:lumMod val="50000"/>
                    <a:lumOff val="50000"/>
                    <a:alpha val="20000"/>
                  </a:schemeClr>
                </a:glow>
              </a:effectLst>
            </a:endParaRPr>
          </a:p>
          <a:p>
            <a:pPr marL="0" indent="0" algn="just">
              <a:spcBef>
                <a:spcPts val="0"/>
              </a:spcBef>
              <a:buNone/>
            </a:pPr>
            <a:r>
              <a:rPr lang="en-US" sz="2000" dirty="0">
                <a:effectLst>
                  <a:glow rad="38100">
                    <a:schemeClr val="bg1">
                      <a:lumMod val="50000"/>
                      <a:lumOff val="50000"/>
                      <a:alpha val="20000"/>
                    </a:schemeClr>
                  </a:glow>
                </a:effectLst>
              </a:rPr>
              <a:t>Sale Risk</a:t>
            </a:r>
          </a:p>
          <a:p>
            <a:pPr algn="just">
              <a:spcBef>
                <a:spcPts val="0"/>
              </a:spcBef>
            </a:pPr>
            <a:r>
              <a:rPr lang="en-US" sz="2000" dirty="0">
                <a:effectLst>
                  <a:glow rad="38100">
                    <a:schemeClr val="bg1">
                      <a:lumMod val="50000"/>
                      <a:lumOff val="50000"/>
                      <a:alpha val="20000"/>
                    </a:schemeClr>
                  </a:glow>
                </a:effectLst>
              </a:rPr>
              <a:t>Some income tax uncertainty if grantor passes away during term of promissory note </a:t>
            </a:r>
          </a:p>
          <a:p>
            <a:pPr algn="just">
              <a:spcBef>
                <a:spcPts val="0"/>
              </a:spcBef>
            </a:pPr>
            <a:r>
              <a:rPr lang="en-US" sz="2000" dirty="0">
                <a:effectLst>
                  <a:glow rad="38100">
                    <a:schemeClr val="bg1">
                      <a:lumMod val="50000"/>
                      <a:lumOff val="50000"/>
                      <a:alpha val="20000"/>
                    </a:schemeClr>
                  </a:glow>
                </a:effectLst>
              </a:rPr>
              <a:t>Less tax benefit to sale if the growth rate on assets sold &lt; applicable federal rate</a:t>
            </a:r>
          </a:p>
          <a:p>
            <a:pPr marL="0" indent="0" algn="just">
              <a:spcBef>
                <a:spcPts val="0"/>
              </a:spcBef>
              <a:spcAft>
                <a:spcPts val="0"/>
              </a:spcAft>
              <a:buNone/>
            </a:pPr>
            <a:endParaRPr lang="en-US" sz="2000" dirty="0">
              <a:effectLst>
                <a:glow rad="38100">
                  <a:schemeClr val="bg1">
                    <a:lumMod val="50000"/>
                    <a:lumOff val="50000"/>
                    <a:alpha val="20000"/>
                  </a:schemeClr>
                </a:glow>
              </a:effectLst>
            </a:endParaRPr>
          </a:p>
          <a:p>
            <a:pPr marL="0" indent="0" algn="just">
              <a:spcBef>
                <a:spcPts val="0"/>
              </a:spcBef>
              <a:spcAft>
                <a:spcPts val="0"/>
              </a:spcAft>
              <a:buNone/>
            </a:pPr>
            <a:endParaRPr lang="en-US" sz="2000" dirty="0">
              <a:effectLst>
                <a:glow rad="38100">
                  <a:schemeClr val="bg1">
                    <a:lumMod val="50000"/>
                    <a:lumOff val="50000"/>
                    <a:alpha val="20000"/>
                  </a:schemeClr>
                </a:glow>
              </a:effectLst>
            </a:endParaRPr>
          </a:p>
        </p:txBody>
      </p:sp>
      <p:sp>
        <p:nvSpPr>
          <p:cNvPr id="4" name="TextBox 3">
            <a:extLst>
              <a:ext uri="{FF2B5EF4-FFF2-40B4-BE49-F238E27FC236}">
                <a16:creationId xmlns:a16="http://schemas.microsoft.com/office/drawing/2014/main" xmlns="" id="{6AE4A4BA-3353-4019-AE72-EA69578C7335}"/>
              </a:ext>
            </a:extLst>
          </p:cNvPr>
          <p:cNvSpPr txBox="1"/>
          <p:nvPr/>
        </p:nvSpPr>
        <p:spPr>
          <a:xfrm>
            <a:off x="5988793" y="6475269"/>
            <a:ext cx="440038" cy="284239"/>
          </a:xfrm>
          <a:prstGeom prst="rect">
            <a:avLst/>
          </a:prstGeom>
          <a:noFill/>
        </p:spPr>
        <p:txBody>
          <a:bodyPr wrap="square" rtlCol="0">
            <a:spAutoFit/>
          </a:bodyPr>
          <a:lstStyle/>
          <a:p>
            <a:fld id="{D470963A-1226-4FE5-A119-41C8A3710DCB}" type="slidenum">
              <a:rPr lang="en-US" sz="1200" smtClean="0"/>
              <a:t>8</a:t>
            </a:fld>
            <a:endParaRPr lang="en-US" sz="1200" dirty="0"/>
          </a:p>
        </p:txBody>
      </p:sp>
    </p:spTree>
    <p:extLst>
      <p:ext uri="{BB962C8B-B14F-4D97-AF65-F5344CB8AC3E}">
        <p14:creationId xmlns:p14="http://schemas.microsoft.com/office/powerpoint/2010/main" val="1137535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9CCC0A-CD42-41F0-9380-8EC6E5B1F1AD}"/>
              </a:ext>
            </a:extLst>
          </p:cNvPr>
          <p:cNvSpPr>
            <a:spLocks noGrp="1"/>
          </p:cNvSpPr>
          <p:nvPr>
            <p:ph type="title" idx="4294967295"/>
          </p:nvPr>
        </p:nvSpPr>
        <p:spPr>
          <a:xfrm>
            <a:off x="7790486" y="679896"/>
            <a:ext cx="4145280" cy="1081088"/>
          </a:xfrm>
        </p:spPr>
        <p:txBody>
          <a:bodyPr>
            <a:normAutofit/>
          </a:bodyPr>
          <a:lstStyle/>
          <a:p>
            <a:pPr algn="ctr"/>
            <a:r>
              <a:rPr lang="en-US" sz="4800" dirty="0">
                <a:solidFill>
                  <a:srgbClr val="0A406B"/>
                </a:solidFill>
                <a:effectLst>
                  <a:glow rad="38100">
                    <a:schemeClr val="bg1">
                      <a:lumMod val="65000"/>
                      <a:lumOff val="35000"/>
                      <a:alpha val="40000"/>
                    </a:schemeClr>
                  </a:glow>
                </a:effectLst>
              </a:rPr>
              <a:t>Example</a:t>
            </a:r>
          </a:p>
        </p:txBody>
      </p:sp>
      <p:sp>
        <p:nvSpPr>
          <p:cNvPr id="9" name="Content Placeholder 2">
            <a:extLst>
              <a:ext uri="{FF2B5EF4-FFF2-40B4-BE49-F238E27FC236}">
                <a16:creationId xmlns:a16="http://schemas.microsoft.com/office/drawing/2014/main" xmlns="" id="{0821E3AB-B542-4C57-BC22-86DF6737A986}"/>
              </a:ext>
            </a:extLst>
          </p:cNvPr>
          <p:cNvSpPr>
            <a:spLocks noGrp="1"/>
          </p:cNvSpPr>
          <p:nvPr>
            <p:ph idx="4294967295"/>
          </p:nvPr>
        </p:nvSpPr>
        <p:spPr>
          <a:xfrm>
            <a:off x="7133746" y="1978784"/>
            <a:ext cx="4871258" cy="4413250"/>
          </a:xfrm>
        </p:spPr>
        <p:txBody>
          <a:bodyPr>
            <a:normAutofit fontScale="92500" lnSpcReduction="10000"/>
          </a:bodyPr>
          <a:lstStyle/>
          <a:p>
            <a:pPr algn="just">
              <a:buClr>
                <a:srgbClr val="0A406B"/>
              </a:buClr>
              <a:buFont typeface="Wingdings" panose="05000000000000000000" pitchFamily="2" charset="2"/>
              <a:buChar char="§"/>
            </a:pPr>
            <a:r>
              <a:rPr lang="en-US" sz="2200" cap="none" dirty="0">
                <a:solidFill>
                  <a:srgbClr val="0A406B"/>
                </a:solidFill>
                <a:effectLst>
                  <a:glow rad="38100">
                    <a:schemeClr val="bg1">
                      <a:lumMod val="50000"/>
                      <a:lumOff val="50000"/>
                      <a:alpha val="20000"/>
                    </a:schemeClr>
                  </a:glow>
                </a:effectLst>
              </a:rPr>
              <a:t>30% discount assumed</a:t>
            </a:r>
          </a:p>
          <a:p>
            <a:pPr algn="just">
              <a:buClr>
                <a:srgbClr val="0A406B"/>
              </a:buClr>
              <a:buFont typeface="Wingdings" panose="05000000000000000000" pitchFamily="2" charset="2"/>
              <a:buChar char="§"/>
            </a:pPr>
            <a:r>
              <a:rPr lang="en-US" sz="2200" cap="none" dirty="0">
                <a:solidFill>
                  <a:srgbClr val="0A406B"/>
                </a:solidFill>
                <a:effectLst>
                  <a:glow rad="38100">
                    <a:schemeClr val="bg1">
                      <a:lumMod val="50000"/>
                      <a:lumOff val="50000"/>
                      <a:alpha val="20000"/>
                    </a:schemeClr>
                  </a:glow>
                </a:effectLst>
              </a:rPr>
              <a:t>$3.5M sale/promissory note at 4.02% AFR (immediate $1.5M out of estate)</a:t>
            </a:r>
          </a:p>
          <a:p>
            <a:pPr algn="just">
              <a:buClr>
                <a:srgbClr val="0A406B"/>
              </a:buClr>
              <a:buFont typeface="Wingdings" panose="05000000000000000000" pitchFamily="2" charset="2"/>
              <a:buChar char="§"/>
            </a:pPr>
            <a:r>
              <a:rPr lang="en-US" sz="2200" cap="none" dirty="0">
                <a:solidFill>
                  <a:srgbClr val="0A406B"/>
                </a:solidFill>
                <a:effectLst>
                  <a:glow rad="38100">
                    <a:schemeClr val="bg1">
                      <a:lumMod val="50000"/>
                      <a:lumOff val="50000"/>
                      <a:alpha val="20000"/>
                    </a:schemeClr>
                  </a:glow>
                </a:effectLst>
              </a:rPr>
              <a:t>Assume 5% year-over-year investment return</a:t>
            </a:r>
          </a:p>
          <a:p>
            <a:pPr algn="just">
              <a:buClr>
                <a:srgbClr val="0A406B"/>
              </a:buClr>
              <a:buFont typeface="Wingdings" panose="05000000000000000000" pitchFamily="2" charset="2"/>
              <a:buChar char="§"/>
            </a:pPr>
            <a:r>
              <a:rPr lang="en-US" sz="2200" cap="none" dirty="0">
                <a:solidFill>
                  <a:srgbClr val="0A406B"/>
                </a:solidFill>
                <a:effectLst>
                  <a:glow rad="38100">
                    <a:schemeClr val="bg1">
                      <a:lumMod val="50000"/>
                      <a:lumOff val="50000"/>
                      <a:alpha val="20000"/>
                    </a:schemeClr>
                  </a:glow>
                </a:effectLst>
              </a:rPr>
              <a:t>Estimated transfer tax benefit after 9 years if assets grow 5% and 8%: </a:t>
            </a:r>
          </a:p>
          <a:p>
            <a:pPr marL="0" indent="0" algn="ctr">
              <a:buClr>
                <a:srgbClr val="0A406B"/>
              </a:buClr>
              <a:buNone/>
            </a:pPr>
            <a:r>
              <a:rPr lang="en-US" sz="1900" b="1" cap="none" dirty="0">
                <a:solidFill>
                  <a:srgbClr val="0A406B"/>
                </a:solidFill>
                <a:effectLst>
                  <a:glow rad="38100">
                    <a:schemeClr val="bg1">
                      <a:lumMod val="50000"/>
                      <a:lumOff val="50000"/>
                      <a:alpha val="20000"/>
                    </a:schemeClr>
                  </a:glow>
                </a:effectLst>
              </a:rPr>
              <a:t>At 5%: $3M x 40% = $1.2M (Federal)</a:t>
            </a:r>
          </a:p>
          <a:p>
            <a:pPr marL="0" indent="0" algn="ctr">
              <a:buClr>
                <a:srgbClr val="0A406B"/>
              </a:buClr>
              <a:buNone/>
            </a:pPr>
            <a:r>
              <a:rPr lang="en-US" sz="1900" b="1" cap="none" dirty="0">
                <a:solidFill>
                  <a:srgbClr val="0A406B"/>
                </a:solidFill>
                <a:effectLst>
                  <a:glow rad="38100">
                    <a:schemeClr val="bg1">
                      <a:lumMod val="50000"/>
                      <a:lumOff val="50000"/>
                      <a:alpha val="20000"/>
                    </a:schemeClr>
                  </a:glow>
                </a:effectLst>
              </a:rPr>
              <a:t>$3M x 50% = $1.5M (IL + Federal)</a:t>
            </a:r>
          </a:p>
          <a:p>
            <a:pPr marL="0" indent="0" algn="ctr">
              <a:buClr>
                <a:srgbClr val="0A406B"/>
              </a:buClr>
              <a:buNone/>
            </a:pPr>
            <a:endParaRPr lang="en-US" sz="1900" b="1" cap="none" dirty="0">
              <a:solidFill>
                <a:srgbClr val="0A406B"/>
              </a:solidFill>
              <a:effectLst>
                <a:glow rad="38100">
                  <a:schemeClr val="bg1">
                    <a:lumMod val="50000"/>
                    <a:lumOff val="50000"/>
                    <a:alpha val="20000"/>
                  </a:schemeClr>
                </a:glow>
              </a:effectLst>
            </a:endParaRPr>
          </a:p>
          <a:p>
            <a:pPr marL="0" indent="0" algn="ctr">
              <a:buClr>
                <a:srgbClr val="0A406B"/>
              </a:buClr>
              <a:buNone/>
            </a:pPr>
            <a:r>
              <a:rPr lang="en-US" sz="1900" b="1" cap="none" dirty="0">
                <a:solidFill>
                  <a:srgbClr val="0A406B"/>
                </a:solidFill>
                <a:effectLst>
                  <a:glow rad="38100">
                    <a:schemeClr val="bg1">
                      <a:lumMod val="50000"/>
                      <a:lumOff val="50000"/>
                      <a:alpha val="20000"/>
                    </a:schemeClr>
                  </a:glow>
                </a:effectLst>
              </a:rPr>
              <a:t>At 8%: $5.1M x 40% = $2.04M (Federal)</a:t>
            </a:r>
          </a:p>
          <a:p>
            <a:pPr marL="0" indent="0" algn="ctr">
              <a:buClr>
                <a:srgbClr val="0A406B"/>
              </a:buClr>
              <a:buNone/>
            </a:pPr>
            <a:r>
              <a:rPr lang="en-US" sz="1900" b="1" cap="none" dirty="0">
                <a:solidFill>
                  <a:srgbClr val="0A406B"/>
                </a:solidFill>
                <a:effectLst>
                  <a:glow rad="38100">
                    <a:schemeClr val="bg1">
                      <a:lumMod val="50000"/>
                      <a:lumOff val="50000"/>
                      <a:alpha val="20000"/>
                    </a:schemeClr>
                  </a:glow>
                </a:effectLst>
              </a:rPr>
              <a:t>$5.1M x 50% = $2.55M (IL + Federal)</a:t>
            </a:r>
          </a:p>
        </p:txBody>
      </p:sp>
      <p:sp>
        <p:nvSpPr>
          <p:cNvPr id="4" name="TextBox 3">
            <a:extLst>
              <a:ext uri="{FF2B5EF4-FFF2-40B4-BE49-F238E27FC236}">
                <a16:creationId xmlns:a16="http://schemas.microsoft.com/office/drawing/2014/main" xmlns="" id="{6AE4A4BA-3353-4019-AE72-EA69578C7335}"/>
              </a:ext>
            </a:extLst>
          </p:cNvPr>
          <p:cNvSpPr txBox="1"/>
          <p:nvPr/>
        </p:nvSpPr>
        <p:spPr>
          <a:xfrm>
            <a:off x="5824361" y="6512346"/>
            <a:ext cx="543277" cy="276999"/>
          </a:xfrm>
          <a:prstGeom prst="rect">
            <a:avLst/>
          </a:prstGeom>
          <a:noFill/>
        </p:spPr>
        <p:txBody>
          <a:bodyPr wrap="square" rtlCol="0">
            <a:spAutoFit/>
          </a:bodyPr>
          <a:lstStyle/>
          <a:p>
            <a:fld id="{D470963A-1226-4FE5-A119-41C8A3710DCB}" type="slidenum">
              <a:rPr lang="en-US" sz="1200" smtClean="0"/>
              <a:t>9</a:t>
            </a:fld>
            <a:endParaRPr lang="en-US" sz="1200" dirty="0"/>
          </a:p>
        </p:txBody>
      </p:sp>
      <p:sp>
        <p:nvSpPr>
          <p:cNvPr id="6" name="Rectangle 5">
            <a:extLst>
              <a:ext uri="{FF2B5EF4-FFF2-40B4-BE49-F238E27FC236}">
                <a16:creationId xmlns:a16="http://schemas.microsoft.com/office/drawing/2014/main" xmlns="" id="{99495298-0D8C-4E83-8074-6F018130BC2A}"/>
              </a:ext>
            </a:extLst>
          </p:cNvPr>
          <p:cNvSpPr/>
          <p:nvPr/>
        </p:nvSpPr>
        <p:spPr>
          <a:xfrm>
            <a:off x="165853" y="6536581"/>
            <a:ext cx="2710999" cy="261610"/>
          </a:xfrm>
          <a:prstGeom prst="rect">
            <a:avLst/>
          </a:prstGeom>
        </p:spPr>
        <p:txBody>
          <a:bodyPr wrap="none">
            <a:spAutoFit/>
          </a:bodyPr>
          <a:lstStyle/>
          <a:p>
            <a:r>
              <a:rPr lang="en-US" sz="1100" i="1" dirty="0"/>
              <a:t>Kelleher + Holland, LLC Copyright 2024</a:t>
            </a:r>
          </a:p>
        </p:txBody>
      </p:sp>
      <p:grpSp>
        <p:nvGrpSpPr>
          <p:cNvPr id="7" name="Group 6">
            <a:extLst>
              <a:ext uri="{FF2B5EF4-FFF2-40B4-BE49-F238E27FC236}">
                <a16:creationId xmlns:a16="http://schemas.microsoft.com/office/drawing/2014/main" xmlns="" id="{A3272477-4063-4E9C-B3B8-02A6792A282B}"/>
              </a:ext>
            </a:extLst>
          </p:cNvPr>
          <p:cNvGrpSpPr/>
          <p:nvPr/>
        </p:nvGrpSpPr>
        <p:grpSpPr>
          <a:xfrm>
            <a:off x="260938" y="221226"/>
            <a:ext cx="7517768" cy="6031413"/>
            <a:chOff x="162168" y="1793494"/>
            <a:chExt cx="7070735" cy="5787770"/>
          </a:xfrm>
        </p:grpSpPr>
        <p:grpSp>
          <p:nvGrpSpPr>
            <p:cNvPr id="8" name="object 3">
              <a:extLst>
                <a:ext uri="{FF2B5EF4-FFF2-40B4-BE49-F238E27FC236}">
                  <a16:creationId xmlns:a16="http://schemas.microsoft.com/office/drawing/2014/main" xmlns="" id="{35FF749E-5148-4606-9E57-D34BE3F6EA2F}"/>
                </a:ext>
              </a:extLst>
            </p:cNvPr>
            <p:cNvGrpSpPr/>
            <p:nvPr/>
          </p:nvGrpSpPr>
          <p:grpSpPr>
            <a:xfrm>
              <a:off x="641350" y="1793494"/>
              <a:ext cx="2439035" cy="995680"/>
              <a:chOff x="641350" y="1793494"/>
              <a:chExt cx="2439035" cy="995680"/>
            </a:xfrm>
          </p:grpSpPr>
          <p:sp>
            <p:nvSpPr>
              <p:cNvPr id="53" name="object 4">
                <a:extLst>
                  <a:ext uri="{FF2B5EF4-FFF2-40B4-BE49-F238E27FC236}">
                    <a16:creationId xmlns:a16="http://schemas.microsoft.com/office/drawing/2014/main" xmlns="" id="{A3583D00-0A65-4050-9EE2-DEC6CAD47711}"/>
                  </a:ext>
                </a:extLst>
              </p:cNvPr>
              <p:cNvSpPr/>
              <p:nvPr/>
            </p:nvSpPr>
            <p:spPr>
              <a:xfrm>
                <a:off x="660653" y="1825752"/>
                <a:ext cx="2419350" cy="963168"/>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4" name="object 5">
                <a:extLst>
                  <a:ext uri="{FF2B5EF4-FFF2-40B4-BE49-F238E27FC236}">
                    <a16:creationId xmlns:a16="http://schemas.microsoft.com/office/drawing/2014/main" xmlns="" id="{C892E766-A722-4059-A00C-7AC9787B4A9F}"/>
                  </a:ext>
                </a:extLst>
              </p:cNvPr>
              <p:cNvSpPr/>
              <p:nvPr/>
            </p:nvSpPr>
            <p:spPr>
              <a:xfrm>
                <a:off x="647700" y="1799844"/>
                <a:ext cx="2419350" cy="963929"/>
              </a:xfrm>
              <a:prstGeom prst="rect">
                <a:avLst/>
              </a:prstGeom>
              <a:blipFill>
                <a:blip r:embed="rId3" cstate="print"/>
                <a:stretch>
                  <a:fillRect/>
                </a:stretch>
              </a:blipFill>
            </p:spPr>
            <p:txBody>
              <a:bodyPr wrap="square" lIns="0" tIns="0" rIns="0" bIns="0" rtlCol="0"/>
              <a:lstStyle/>
              <a:p>
                <a:endParaRPr/>
              </a:p>
            </p:txBody>
          </p:sp>
          <p:sp>
            <p:nvSpPr>
              <p:cNvPr id="55" name="object 6">
                <a:extLst>
                  <a:ext uri="{FF2B5EF4-FFF2-40B4-BE49-F238E27FC236}">
                    <a16:creationId xmlns:a16="http://schemas.microsoft.com/office/drawing/2014/main" xmlns="" id="{75995966-CBED-484E-A5C9-94F183AF7302}"/>
                  </a:ext>
                </a:extLst>
              </p:cNvPr>
              <p:cNvSpPr/>
              <p:nvPr/>
            </p:nvSpPr>
            <p:spPr>
              <a:xfrm>
                <a:off x="647700" y="1799844"/>
                <a:ext cx="2419350" cy="963930"/>
              </a:xfrm>
              <a:custGeom>
                <a:avLst/>
                <a:gdLst/>
                <a:ahLst/>
                <a:cxnLst/>
                <a:rect l="l" t="t" r="r" b="b"/>
                <a:pathLst>
                  <a:path w="2419350" h="963930">
                    <a:moveTo>
                      <a:pt x="120395" y="0"/>
                    </a:moveTo>
                    <a:lnTo>
                      <a:pt x="73616" y="9489"/>
                    </a:lnTo>
                    <a:lnTo>
                      <a:pt x="35337" y="35337"/>
                    </a:lnTo>
                    <a:lnTo>
                      <a:pt x="9489" y="73616"/>
                    </a:lnTo>
                    <a:lnTo>
                      <a:pt x="0" y="120396"/>
                    </a:lnTo>
                    <a:lnTo>
                      <a:pt x="0" y="843534"/>
                    </a:lnTo>
                    <a:lnTo>
                      <a:pt x="9489" y="890313"/>
                    </a:lnTo>
                    <a:lnTo>
                      <a:pt x="35337" y="928592"/>
                    </a:lnTo>
                    <a:lnTo>
                      <a:pt x="73616" y="954440"/>
                    </a:lnTo>
                    <a:lnTo>
                      <a:pt x="120395" y="963930"/>
                    </a:lnTo>
                    <a:lnTo>
                      <a:pt x="2298954" y="963930"/>
                    </a:lnTo>
                    <a:lnTo>
                      <a:pt x="2345733" y="954440"/>
                    </a:lnTo>
                    <a:lnTo>
                      <a:pt x="2384012" y="928592"/>
                    </a:lnTo>
                    <a:lnTo>
                      <a:pt x="2409860" y="890313"/>
                    </a:lnTo>
                    <a:lnTo>
                      <a:pt x="2419350" y="843534"/>
                    </a:lnTo>
                    <a:lnTo>
                      <a:pt x="2419350" y="120396"/>
                    </a:lnTo>
                    <a:lnTo>
                      <a:pt x="2409860" y="73616"/>
                    </a:lnTo>
                    <a:lnTo>
                      <a:pt x="2384012" y="35337"/>
                    </a:lnTo>
                    <a:lnTo>
                      <a:pt x="2345733" y="9489"/>
                    </a:lnTo>
                    <a:lnTo>
                      <a:pt x="2298954" y="0"/>
                    </a:lnTo>
                    <a:lnTo>
                      <a:pt x="120395" y="0"/>
                    </a:lnTo>
                    <a:close/>
                  </a:path>
                </a:pathLst>
              </a:custGeom>
              <a:ln w="12700">
                <a:solidFill>
                  <a:srgbClr val="FFD966"/>
                </a:solidFill>
              </a:ln>
            </p:spPr>
            <p:txBody>
              <a:bodyPr wrap="square" lIns="0" tIns="0" rIns="0" bIns="0" rtlCol="0"/>
              <a:lstStyle/>
              <a:p>
                <a:endParaRPr/>
              </a:p>
            </p:txBody>
          </p:sp>
        </p:grpSp>
        <p:sp>
          <p:nvSpPr>
            <p:cNvPr id="10" name="object 7">
              <a:extLst>
                <a:ext uri="{FF2B5EF4-FFF2-40B4-BE49-F238E27FC236}">
                  <a16:creationId xmlns:a16="http://schemas.microsoft.com/office/drawing/2014/main" xmlns="" id="{5D1427BB-BDA0-4C01-96A8-CFEAD60C2D6F}"/>
                </a:ext>
              </a:extLst>
            </p:cNvPr>
            <p:cNvSpPr txBox="1"/>
            <p:nvPr/>
          </p:nvSpPr>
          <p:spPr>
            <a:xfrm>
              <a:off x="841669" y="1914532"/>
              <a:ext cx="2020918" cy="491132"/>
            </a:xfrm>
            <a:prstGeom prst="rect">
              <a:avLst/>
            </a:prstGeom>
          </p:spPr>
          <p:txBody>
            <a:bodyPr vert="horz" wrap="square" lIns="0" tIns="19050" rIns="0" bIns="0" rtlCol="0">
              <a:spAutoFit/>
            </a:bodyPr>
            <a:lstStyle/>
            <a:p>
              <a:pPr marL="12700" marR="5080" algn="ctr">
                <a:lnSpc>
                  <a:spcPct val="95800"/>
                </a:lnSpc>
                <a:spcBef>
                  <a:spcPts val="150"/>
                </a:spcBef>
              </a:pPr>
              <a:r>
                <a:rPr sz="1050" b="1" dirty="0">
                  <a:cs typeface="Times New Roman"/>
                </a:rPr>
                <a:t>Joe </a:t>
              </a:r>
              <a:r>
                <a:rPr sz="1050" b="1" spc="-5" dirty="0">
                  <a:cs typeface="Times New Roman"/>
                </a:rPr>
                <a:t>Smith Revocable Living Trust  Trustees: Joe and Mary  </a:t>
              </a:r>
              <a:endParaRPr lang="en-US" sz="1050" b="1" spc="-5" dirty="0">
                <a:cs typeface="Times New Roman"/>
              </a:endParaRPr>
            </a:p>
            <a:p>
              <a:pPr marL="12700" marR="5080" algn="ctr">
                <a:lnSpc>
                  <a:spcPct val="95800"/>
                </a:lnSpc>
                <a:spcBef>
                  <a:spcPts val="150"/>
                </a:spcBef>
              </a:pPr>
              <a:r>
                <a:rPr sz="1050" b="1" spc="-5" dirty="0">
                  <a:cs typeface="Times New Roman"/>
                </a:rPr>
                <a:t>(Revocable Living</a:t>
              </a:r>
              <a:r>
                <a:rPr sz="1050" b="1" spc="-10" dirty="0">
                  <a:cs typeface="Times New Roman"/>
                </a:rPr>
                <a:t> </a:t>
              </a:r>
              <a:r>
                <a:rPr sz="1050" b="1" spc="-5" dirty="0">
                  <a:cs typeface="Times New Roman"/>
                </a:rPr>
                <a:t>Trust)</a:t>
              </a:r>
              <a:endParaRPr sz="1050" dirty="0">
                <a:cs typeface="Times New Roman"/>
              </a:endParaRPr>
            </a:p>
          </p:txBody>
        </p:sp>
        <p:sp>
          <p:nvSpPr>
            <p:cNvPr id="11" name="object 8">
              <a:extLst>
                <a:ext uri="{FF2B5EF4-FFF2-40B4-BE49-F238E27FC236}">
                  <a16:creationId xmlns:a16="http://schemas.microsoft.com/office/drawing/2014/main" xmlns="" id="{0E3A5D44-4773-4D0A-A8AF-E03510D5DCE1}"/>
                </a:ext>
              </a:extLst>
            </p:cNvPr>
            <p:cNvSpPr txBox="1"/>
            <p:nvPr/>
          </p:nvSpPr>
          <p:spPr>
            <a:xfrm>
              <a:off x="1048966" y="2498796"/>
              <a:ext cx="1702032" cy="167362"/>
            </a:xfrm>
            <a:prstGeom prst="rect">
              <a:avLst/>
            </a:prstGeom>
          </p:spPr>
          <p:txBody>
            <a:bodyPr vert="horz" wrap="square" lIns="0" tIns="12700" rIns="0" bIns="0" rtlCol="0">
              <a:spAutoFit/>
            </a:bodyPr>
            <a:lstStyle/>
            <a:p>
              <a:pPr marL="12700">
                <a:lnSpc>
                  <a:spcPct val="100000"/>
                </a:lnSpc>
                <a:spcBef>
                  <a:spcPts val="100"/>
                </a:spcBef>
              </a:pPr>
              <a:r>
                <a:rPr sz="1050" b="1" spc="-5" dirty="0">
                  <a:cs typeface="Times New Roman"/>
                </a:rPr>
                <a:t>“Assets in Taxable</a:t>
              </a:r>
              <a:r>
                <a:rPr sz="1050" b="1" spc="-15" dirty="0">
                  <a:cs typeface="Times New Roman"/>
                </a:rPr>
                <a:t> </a:t>
              </a:r>
              <a:r>
                <a:rPr sz="1050" b="1" spc="-5" dirty="0">
                  <a:cs typeface="Times New Roman"/>
                </a:rPr>
                <a:t>Estate”</a:t>
              </a:r>
              <a:endParaRPr sz="1050" dirty="0">
                <a:cs typeface="Times New Roman"/>
              </a:endParaRPr>
            </a:p>
          </p:txBody>
        </p:sp>
        <p:grpSp>
          <p:nvGrpSpPr>
            <p:cNvPr id="12" name="object 9">
              <a:extLst>
                <a:ext uri="{FF2B5EF4-FFF2-40B4-BE49-F238E27FC236}">
                  <a16:creationId xmlns:a16="http://schemas.microsoft.com/office/drawing/2014/main" xmlns="" id="{12F83A0F-E5A3-4C27-8E22-9D25B8277BA7}"/>
                </a:ext>
              </a:extLst>
            </p:cNvPr>
            <p:cNvGrpSpPr/>
            <p:nvPr/>
          </p:nvGrpSpPr>
          <p:grpSpPr>
            <a:xfrm>
              <a:off x="4719573" y="1793494"/>
              <a:ext cx="2513330" cy="984885"/>
              <a:chOff x="4719573" y="1793494"/>
              <a:chExt cx="2513330" cy="984885"/>
            </a:xfrm>
          </p:grpSpPr>
          <p:sp>
            <p:nvSpPr>
              <p:cNvPr id="50" name="object 10">
                <a:extLst>
                  <a:ext uri="{FF2B5EF4-FFF2-40B4-BE49-F238E27FC236}">
                    <a16:creationId xmlns:a16="http://schemas.microsoft.com/office/drawing/2014/main" xmlns="" id="{5479C67A-49D6-4407-86F8-E3B7E3748B76}"/>
                  </a:ext>
                </a:extLst>
              </p:cNvPr>
              <p:cNvSpPr/>
              <p:nvPr/>
            </p:nvSpPr>
            <p:spPr>
              <a:xfrm>
                <a:off x="4738877" y="1825752"/>
                <a:ext cx="2494026" cy="95250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1" name="object 11">
                <a:extLst>
                  <a:ext uri="{FF2B5EF4-FFF2-40B4-BE49-F238E27FC236}">
                    <a16:creationId xmlns:a16="http://schemas.microsoft.com/office/drawing/2014/main" xmlns="" id="{7551C75A-F6A1-4749-8281-23777F45EFC7}"/>
                  </a:ext>
                </a:extLst>
              </p:cNvPr>
              <p:cNvSpPr/>
              <p:nvPr/>
            </p:nvSpPr>
            <p:spPr>
              <a:xfrm>
                <a:off x="4725923" y="1799844"/>
                <a:ext cx="2494787" cy="952500"/>
              </a:xfrm>
              <a:prstGeom prst="rect">
                <a:avLst/>
              </a:prstGeom>
              <a:blipFill>
                <a:blip r:embed="rId5" cstate="print"/>
                <a:stretch>
                  <a:fillRect/>
                </a:stretch>
              </a:blipFill>
            </p:spPr>
            <p:txBody>
              <a:bodyPr wrap="square" lIns="0" tIns="0" rIns="0" bIns="0" rtlCol="0"/>
              <a:lstStyle/>
              <a:p>
                <a:endParaRPr/>
              </a:p>
            </p:txBody>
          </p:sp>
          <p:sp>
            <p:nvSpPr>
              <p:cNvPr id="52" name="object 12">
                <a:extLst>
                  <a:ext uri="{FF2B5EF4-FFF2-40B4-BE49-F238E27FC236}">
                    <a16:creationId xmlns:a16="http://schemas.microsoft.com/office/drawing/2014/main" xmlns="" id="{3CCC6FE2-E1E8-4D47-BD8B-5E3A8F452679}"/>
                  </a:ext>
                </a:extLst>
              </p:cNvPr>
              <p:cNvSpPr/>
              <p:nvPr/>
            </p:nvSpPr>
            <p:spPr>
              <a:xfrm>
                <a:off x="4725923" y="1799844"/>
                <a:ext cx="2494915" cy="952500"/>
              </a:xfrm>
              <a:custGeom>
                <a:avLst/>
                <a:gdLst/>
                <a:ahLst/>
                <a:cxnLst/>
                <a:rect l="l" t="t" r="r" b="b"/>
                <a:pathLst>
                  <a:path w="2494915" h="952500">
                    <a:moveTo>
                      <a:pt x="159258" y="0"/>
                    </a:moveTo>
                    <a:lnTo>
                      <a:pt x="109045" y="8150"/>
                    </a:lnTo>
                    <a:lnTo>
                      <a:pt x="65343" y="30821"/>
                    </a:lnTo>
                    <a:lnTo>
                      <a:pt x="30821" y="65343"/>
                    </a:lnTo>
                    <a:lnTo>
                      <a:pt x="8150" y="109045"/>
                    </a:lnTo>
                    <a:lnTo>
                      <a:pt x="0" y="159258"/>
                    </a:lnTo>
                    <a:lnTo>
                      <a:pt x="0" y="794004"/>
                    </a:lnTo>
                    <a:lnTo>
                      <a:pt x="8150" y="844137"/>
                    </a:lnTo>
                    <a:lnTo>
                      <a:pt x="30821" y="887650"/>
                    </a:lnTo>
                    <a:lnTo>
                      <a:pt x="65343" y="921946"/>
                    </a:lnTo>
                    <a:lnTo>
                      <a:pt x="109045" y="944428"/>
                    </a:lnTo>
                    <a:lnTo>
                      <a:pt x="159258" y="952500"/>
                    </a:lnTo>
                    <a:lnTo>
                      <a:pt x="2335530" y="952500"/>
                    </a:lnTo>
                    <a:lnTo>
                      <a:pt x="2386035" y="944428"/>
                    </a:lnTo>
                    <a:lnTo>
                      <a:pt x="2429774" y="921946"/>
                    </a:lnTo>
                    <a:lnTo>
                      <a:pt x="2464186" y="887650"/>
                    </a:lnTo>
                    <a:lnTo>
                      <a:pt x="2486710" y="844137"/>
                    </a:lnTo>
                    <a:lnTo>
                      <a:pt x="2494788" y="794004"/>
                    </a:lnTo>
                    <a:lnTo>
                      <a:pt x="2494788" y="159258"/>
                    </a:lnTo>
                    <a:lnTo>
                      <a:pt x="2486710" y="109045"/>
                    </a:lnTo>
                    <a:lnTo>
                      <a:pt x="2464186" y="65343"/>
                    </a:lnTo>
                    <a:lnTo>
                      <a:pt x="2429774" y="30821"/>
                    </a:lnTo>
                    <a:lnTo>
                      <a:pt x="2386035" y="8150"/>
                    </a:lnTo>
                    <a:lnTo>
                      <a:pt x="2335530" y="0"/>
                    </a:lnTo>
                    <a:lnTo>
                      <a:pt x="159258" y="0"/>
                    </a:lnTo>
                    <a:close/>
                  </a:path>
                </a:pathLst>
              </a:custGeom>
              <a:ln w="12700">
                <a:solidFill>
                  <a:srgbClr val="FFD966"/>
                </a:solidFill>
              </a:ln>
            </p:spPr>
            <p:txBody>
              <a:bodyPr wrap="square" lIns="0" tIns="0" rIns="0" bIns="0" rtlCol="0"/>
              <a:lstStyle/>
              <a:p>
                <a:endParaRPr/>
              </a:p>
            </p:txBody>
          </p:sp>
        </p:grpSp>
        <p:sp>
          <p:nvSpPr>
            <p:cNvPr id="13" name="object 13">
              <a:extLst>
                <a:ext uri="{FF2B5EF4-FFF2-40B4-BE49-F238E27FC236}">
                  <a16:creationId xmlns:a16="http://schemas.microsoft.com/office/drawing/2014/main" xmlns="" id="{88B6F733-0927-4059-9493-2633EF880706}"/>
                </a:ext>
              </a:extLst>
            </p:cNvPr>
            <p:cNvSpPr txBox="1"/>
            <p:nvPr/>
          </p:nvSpPr>
          <p:spPr>
            <a:xfrm>
              <a:off x="4563236" y="1905521"/>
              <a:ext cx="2507740" cy="515744"/>
            </a:xfrm>
            <a:prstGeom prst="rect">
              <a:avLst/>
            </a:prstGeom>
          </p:spPr>
          <p:txBody>
            <a:bodyPr vert="horz" wrap="square" lIns="0" tIns="19050" rIns="0" bIns="0" rtlCol="0">
              <a:spAutoFit/>
            </a:bodyPr>
            <a:lstStyle/>
            <a:p>
              <a:pPr marL="12700" marR="5080" indent="351155" algn="ctr">
                <a:lnSpc>
                  <a:spcPct val="95800"/>
                </a:lnSpc>
                <a:spcBef>
                  <a:spcPts val="150"/>
                </a:spcBef>
              </a:pPr>
              <a:r>
                <a:rPr sz="1050" b="1" spc="-5" dirty="0">
                  <a:cs typeface="Times New Roman"/>
                </a:rPr>
                <a:t>Mary </a:t>
              </a:r>
              <a:r>
                <a:rPr sz="1050" b="1" dirty="0">
                  <a:cs typeface="Times New Roman"/>
                </a:rPr>
                <a:t>Smith</a:t>
              </a:r>
              <a:r>
                <a:rPr lang="en-US" sz="1050" b="1" dirty="0">
                  <a:cs typeface="Times New Roman"/>
                </a:rPr>
                <a:t> Revocable Living Trust</a:t>
              </a:r>
            </a:p>
            <a:p>
              <a:pPr marL="12700" marR="5080" indent="351155" algn="ctr">
                <a:lnSpc>
                  <a:spcPct val="95800"/>
                </a:lnSpc>
                <a:spcBef>
                  <a:spcPts val="150"/>
                </a:spcBef>
              </a:pPr>
              <a:r>
                <a:rPr sz="1050" b="1" spc="-5" dirty="0">
                  <a:cs typeface="Times New Roman"/>
                </a:rPr>
                <a:t>Trustees: </a:t>
              </a:r>
              <a:r>
                <a:rPr sz="1050" b="1" dirty="0">
                  <a:cs typeface="Times New Roman"/>
                </a:rPr>
                <a:t>Mary and Joe</a:t>
              </a:r>
              <a:endParaRPr lang="en-US" sz="1050" b="1" dirty="0">
                <a:cs typeface="Times New Roman"/>
              </a:endParaRPr>
            </a:p>
            <a:p>
              <a:pPr marL="12700" marR="5080" indent="351155" algn="ctr">
                <a:lnSpc>
                  <a:spcPct val="95800"/>
                </a:lnSpc>
                <a:spcBef>
                  <a:spcPts val="150"/>
                </a:spcBef>
              </a:pPr>
              <a:r>
                <a:rPr sz="1050" b="1" spc="-5" dirty="0">
                  <a:cs typeface="Times New Roman"/>
                </a:rPr>
                <a:t>(Revocable Living</a:t>
              </a:r>
              <a:r>
                <a:rPr sz="1050" b="1" spc="-30" dirty="0">
                  <a:cs typeface="Times New Roman"/>
                </a:rPr>
                <a:t> </a:t>
              </a:r>
              <a:r>
                <a:rPr sz="1050" b="1" spc="-5" dirty="0">
                  <a:cs typeface="Times New Roman"/>
                </a:rPr>
                <a:t>Trust)</a:t>
              </a:r>
              <a:endParaRPr sz="1050" dirty="0">
                <a:cs typeface="Times New Roman"/>
              </a:endParaRPr>
            </a:p>
          </p:txBody>
        </p:sp>
        <p:sp>
          <p:nvSpPr>
            <p:cNvPr id="14" name="object 14">
              <a:extLst>
                <a:ext uri="{FF2B5EF4-FFF2-40B4-BE49-F238E27FC236}">
                  <a16:creationId xmlns:a16="http://schemas.microsoft.com/office/drawing/2014/main" xmlns="" id="{686D56DD-01F6-4117-BC26-5922F5D5F80B}"/>
                </a:ext>
              </a:extLst>
            </p:cNvPr>
            <p:cNvSpPr txBox="1"/>
            <p:nvPr/>
          </p:nvSpPr>
          <p:spPr>
            <a:xfrm>
              <a:off x="5187319" y="2457565"/>
              <a:ext cx="1715762" cy="167362"/>
            </a:xfrm>
            <a:prstGeom prst="rect">
              <a:avLst/>
            </a:prstGeom>
          </p:spPr>
          <p:txBody>
            <a:bodyPr vert="horz" wrap="square" lIns="0" tIns="12700" rIns="0" bIns="0" rtlCol="0">
              <a:spAutoFit/>
            </a:bodyPr>
            <a:lstStyle/>
            <a:p>
              <a:pPr marL="12700">
                <a:lnSpc>
                  <a:spcPct val="100000"/>
                </a:lnSpc>
                <a:spcBef>
                  <a:spcPts val="100"/>
                </a:spcBef>
              </a:pPr>
              <a:r>
                <a:rPr sz="1050" b="1" spc="-5" dirty="0">
                  <a:cs typeface="Times New Roman"/>
                </a:rPr>
                <a:t>“Assets in Taxable</a:t>
              </a:r>
              <a:r>
                <a:rPr sz="1050" b="1" spc="-15" dirty="0">
                  <a:cs typeface="Times New Roman"/>
                </a:rPr>
                <a:t> </a:t>
              </a:r>
              <a:r>
                <a:rPr sz="1050" b="1" spc="-5" dirty="0">
                  <a:cs typeface="Times New Roman"/>
                </a:rPr>
                <a:t>Estate”</a:t>
              </a:r>
              <a:endParaRPr sz="1050" dirty="0">
                <a:cs typeface="Times New Roman"/>
              </a:endParaRPr>
            </a:p>
          </p:txBody>
        </p:sp>
        <p:grpSp>
          <p:nvGrpSpPr>
            <p:cNvPr id="15" name="object 15">
              <a:extLst>
                <a:ext uri="{FF2B5EF4-FFF2-40B4-BE49-F238E27FC236}">
                  <a16:creationId xmlns:a16="http://schemas.microsoft.com/office/drawing/2014/main" xmlns="" id="{C2234755-78E2-45A9-BC46-BE2F05E35407}"/>
                </a:ext>
              </a:extLst>
            </p:cNvPr>
            <p:cNvGrpSpPr/>
            <p:nvPr/>
          </p:nvGrpSpPr>
          <p:grpSpPr>
            <a:xfrm>
              <a:off x="1847088" y="4239005"/>
              <a:ext cx="4400549" cy="1045783"/>
              <a:chOff x="1847088" y="4239005"/>
              <a:chExt cx="4400549" cy="1045783"/>
            </a:xfrm>
          </p:grpSpPr>
          <p:sp>
            <p:nvSpPr>
              <p:cNvPr id="48" name="object 16">
                <a:extLst>
                  <a:ext uri="{FF2B5EF4-FFF2-40B4-BE49-F238E27FC236}">
                    <a16:creationId xmlns:a16="http://schemas.microsoft.com/office/drawing/2014/main" xmlns="" id="{E1D351D8-5583-4630-996C-8CC46C091CE8}"/>
                  </a:ext>
                </a:extLst>
              </p:cNvPr>
              <p:cNvSpPr/>
              <p:nvPr/>
            </p:nvSpPr>
            <p:spPr>
              <a:xfrm>
                <a:off x="1863086" y="4264151"/>
                <a:ext cx="4384551" cy="1020637"/>
              </a:xfrm>
              <a:prstGeom prst="rect">
                <a:avLst/>
              </a:prstGeom>
              <a:blipFill>
                <a:blip r:embed="rId6" cstate="screen">
                  <a:extLst>
                    <a:ext uri="{28A0092B-C50C-407E-A947-70E740481C1C}">
                      <a14:useLocalDpi xmlns:a14="http://schemas.microsoft.com/office/drawing/2010/main"/>
                    </a:ext>
                  </a:extLst>
                </a:blip>
                <a:stretch>
                  <a:fillRect/>
                </a:stretch>
              </a:blipFill>
              <a:ln>
                <a:solidFill>
                  <a:schemeClr val="accent5">
                    <a:lumMod val="75000"/>
                  </a:schemeClr>
                </a:solidFill>
              </a:ln>
            </p:spPr>
            <p:txBody>
              <a:bodyPr wrap="square" lIns="0" tIns="0" rIns="0" bIns="0" rtlCol="0"/>
              <a:lstStyle/>
              <a:p>
                <a:endParaRPr/>
              </a:p>
            </p:txBody>
          </p:sp>
          <p:sp>
            <p:nvSpPr>
              <p:cNvPr id="49" name="object 17">
                <a:extLst>
                  <a:ext uri="{FF2B5EF4-FFF2-40B4-BE49-F238E27FC236}">
                    <a16:creationId xmlns:a16="http://schemas.microsoft.com/office/drawing/2014/main" xmlns="" id="{257C2D0B-741E-4BD0-8434-DB1C3F2C80BA}"/>
                  </a:ext>
                </a:extLst>
              </p:cNvPr>
              <p:cNvSpPr/>
              <p:nvPr/>
            </p:nvSpPr>
            <p:spPr>
              <a:xfrm>
                <a:off x="1847088" y="4239005"/>
                <a:ext cx="4388358" cy="1026402"/>
              </a:xfrm>
              <a:prstGeom prst="rect">
                <a:avLst/>
              </a:prstGeom>
              <a:blipFill>
                <a:blip r:embed="rId7" cstate="print"/>
                <a:stretch>
                  <a:fillRect/>
                </a:stretch>
              </a:blipFill>
              <a:ln>
                <a:solidFill>
                  <a:schemeClr val="accent5">
                    <a:lumMod val="75000"/>
                  </a:schemeClr>
                </a:solidFill>
              </a:ln>
            </p:spPr>
            <p:txBody>
              <a:bodyPr wrap="square" lIns="0" tIns="0" rIns="0" bIns="0" rtlCol="0"/>
              <a:lstStyle/>
              <a:p>
                <a:endParaRPr dirty="0"/>
              </a:p>
            </p:txBody>
          </p:sp>
        </p:grpSp>
        <p:sp>
          <p:nvSpPr>
            <p:cNvPr id="16" name="object 18">
              <a:extLst>
                <a:ext uri="{FF2B5EF4-FFF2-40B4-BE49-F238E27FC236}">
                  <a16:creationId xmlns:a16="http://schemas.microsoft.com/office/drawing/2014/main" xmlns="" id="{1E525248-348D-432F-A459-1CF2E91865E4}"/>
                </a:ext>
              </a:extLst>
            </p:cNvPr>
            <p:cNvSpPr txBox="1"/>
            <p:nvPr/>
          </p:nvSpPr>
          <p:spPr>
            <a:xfrm>
              <a:off x="1847088" y="4247387"/>
              <a:ext cx="4387850" cy="1021397"/>
            </a:xfrm>
            <a:prstGeom prst="rect">
              <a:avLst/>
            </a:prstGeom>
            <a:ln w="12700">
              <a:noFill/>
            </a:ln>
          </p:spPr>
          <p:txBody>
            <a:bodyPr vert="horz" wrap="square" lIns="0" tIns="43180" rIns="0" bIns="0" rtlCol="0">
              <a:spAutoFit/>
            </a:bodyPr>
            <a:lstStyle/>
            <a:p>
              <a:pPr marL="1095375">
                <a:lnSpc>
                  <a:spcPct val="100000"/>
                </a:lnSpc>
                <a:spcBef>
                  <a:spcPts val="340"/>
                </a:spcBef>
              </a:pPr>
              <a:r>
                <a:rPr lang="en-US" sz="1100" b="1" spc="-10" dirty="0">
                  <a:cs typeface="Times New Roman"/>
                </a:rPr>
                <a:t>       </a:t>
              </a:r>
              <a:r>
                <a:rPr sz="1100" b="1" spc="-10" dirty="0">
                  <a:cs typeface="Times New Roman"/>
                </a:rPr>
                <a:t>SMITH </a:t>
              </a:r>
              <a:r>
                <a:rPr sz="1100" b="1" spc="-5" dirty="0">
                  <a:cs typeface="Times New Roman"/>
                </a:rPr>
                <a:t>INVESTMENTS, LLC</a:t>
              </a:r>
              <a:endParaRPr sz="1100" dirty="0">
                <a:cs typeface="Times New Roman"/>
              </a:endParaRPr>
            </a:p>
            <a:p>
              <a:pPr marL="554355" indent="-229235">
                <a:lnSpc>
                  <a:spcPct val="100000"/>
                </a:lnSpc>
                <a:spcBef>
                  <a:spcPts val="20"/>
                </a:spcBef>
                <a:buFont typeface="Symbol"/>
                <a:buChar char=""/>
                <a:tabLst>
                  <a:tab pos="554355" algn="l"/>
                  <a:tab pos="554990" algn="l"/>
                </a:tabLst>
              </a:pPr>
              <a:r>
                <a:rPr lang="en-US" sz="1100" b="1" spc="-5" dirty="0">
                  <a:cs typeface="Times New Roman"/>
                </a:rPr>
                <a:t>Joe</a:t>
              </a:r>
              <a:r>
                <a:rPr sz="1100" b="1" spc="-5" dirty="0">
                  <a:cs typeface="Times New Roman"/>
                </a:rPr>
                <a:t>, Manager (controls day-to-day</a:t>
              </a:r>
              <a:r>
                <a:rPr sz="1100" b="1" spc="25" dirty="0">
                  <a:cs typeface="Times New Roman"/>
                </a:rPr>
                <a:t> </a:t>
              </a:r>
              <a:r>
                <a:rPr sz="1100" b="1" spc="-5" dirty="0">
                  <a:cs typeface="Times New Roman"/>
                </a:rPr>
                <a:t>management)</a:t>
              </a:r>
              <a:endParaRPr sz="1100" b="1" dirty="0">
                <a:cs typeface="Times New Roman"/>
              </a:endParaRPr>
            </a:p>
            <a:p>
              <a:pPr marL="554355" marR="631825" indent="-228600">
                <a:lnSpc>
                  <a:spcPts val="1260"/>
                </a:lnSpc>
                <a:spcBef>
                  <a:spcPts val="120"/>
                </a:spcBef>
                <a:buFont typeface="Symbol"/>
                <a:buChar char=""/>
                <a:tabLst>
                  <a:tab pos="554355" algn="l"/>
                  <a:tab pos="554990" algn="l"/>
                </a:tabLst>
              </a:pPr>
              <a:r>
                <a:rPr lang="en-US" sz="1100" b="1" spc="-5" dirty="0">
                  <a:cs typeface="Times New Roman"/>
                </a:rPr>
                <a:t>Fair market value </a:t>
              </a:r>
              <a:r>
                <a:rPr sz="1100" b="1" spc="-5" dirty="0">
                  <a:cs typeface="Times New Roman"/>
                </a:rPr>
                <a:t>of </a:t>
              </a:r>
              <a:r>
                <a:rPr lang="en-US" sz="1100" b="1" spc="-5" dirty="0">
                  <a:cs typeface="Times New Roman"/>
                </a:rPr>
                <a:t>assets = </a:t>
              </a:r>
              <a:r>
                <a:rPr sz="1100" b="1" spc="-5" dirty="0">
                  <a:cs typeface="Times New Roman"/>
                </a:rPr>
                <a:t>$5,000,000 </a:t>
              </a:r>
              <a:r>
                <a:rPr lang="en-US" sz="1100" b="1" spc="-5" dirty="0">
                  <a:cs typeface="Times New Roman"/>
                </a:rPr>
                <a:t>($3.5M discounted)</a:t>
              </a:r>
              <a:endParaRPr sz="1100" b="1" dirty="0">
                <a:cs typeface="Times New Roman"/>
              </a:endParaRPr>
            </a:p>
            <a:p>
              <a:pPr marL="554355" indent="-229235">
                <a:lnSpc>
                  <a:spcPts val="1310"/>
                </a:lnSpc>
                <a:buFont typeface="Symbol"/>
                <a:buChar char=""/>
                <a:tabLst>
                  <a:tab pos="554355" algn="l"/>
                  <a:tab pos="554990" algn="l"/>
                </a:tabLst>
              </a:pPr>
              <a:r>
                <a:rPr sz="1100" b="1" spc="-5" dirty="0">
                  <a:cs typeface="Times New Roman"/>
                </a:rPr>
                <a:t>4 Voting</a:t>
              </a:r>
              <a:r>
                <a:rPr sz="1100" b="1" dirty="0">
                  <a:cs typeface="Times New Roman"/>
                </a:rPr>
                <a:t> </a:t>
              </a:r>
              <a:r>
                <a:rPr sz="1100" b="1" spc="-5" dirty="0">
                  <a:cs typeface="Times New Roman"/>
                </a:rPr>
                <a:t>Units</a:t>
              </a:r>
              <a:endParaRPr sz="1100" b="1" dirty="0">
                <a:cs typeface="Times New Roman"/>
              </a:endParaRPr>
            </a:p>
            <a:p>
              <a:pPr marL="554355" indent="-229235">
                <a:lnSpc>
                  <a:spcPct val="100000"/>
                </a:lnSpc>
                <a:spcBef>
                  <a:spcPts val="20"/>
                </a:spcBef>
                <a:buFont typeface="Symbol"/>
                <a:buChar char=""/>
                <a:tabLst>
                  <a:tab pos="554355" algn="l"/>
                  <a:tab pos="554990" algn="l"/>
                </a:tabLst>
              </a:pPr>
              <a:r>
                <a:rPr sz="1100" b="1" spc="-5" dirty="0">
                  <a:cs typeface="Times New Roman"/>
                </a:rPr>
                <a:t>96 Non-Voting</a:t>
              </a:r>
              <a:r>
                <a:rPr sz="1100" b="1" dirty="0">
                  <a:cs typeface="Times New Roman"/>
                </a:rPr>
                <a:t> </a:t>
              </a:r>
              <a:r>
                <a:rPr sz="1100" b="1" spc="-5" dirty="0">
                  <a:cs typeface="Times New Roman"/>
                </a:rPr>
                <a:t>Units</a:t>
              </a:r>
              <a:endParaRPr lang="en-US" sz="1100" b="1" spc="-5" dirty="0">
                <a:cs typeface="Times New Roman"/>
              </a:endParaRPr>
            </a:p>
          </p:txBody>
        </p:sp>
        <p:grpSp>
          <p:nvGrpSpPr>
            <p:cNvPr id="17" name="object 19">
              <a:extLst>
                <a:ext uri="{FF2B5EF4-FFF2-40B4-BE49-F238E27FC236}">
                  <a16:creationId xmlns:a16="http://schemas.microsoft.com/office/drawing/2014/main" xmlns="" id="{450ECDC7-CE93-4D01-978E-5907D4323C54}"/>
                </a:ext>
              </a:extLst>
            </p:cNvPr>
            <p:cNvGrpSpPr/>
            <p:nvPr/>
          </p:nvGrpSpPr>
          <p:grpSpPr>
            <a:xfrm>
              <a:off x="3194811" y="5594350"/>
              <a:ext cx="3267710" cy="1986914"/>
              <a:chOff x="3194811" y="5594350"/>
              <a:chExt cx="3267710" cy="1986914"/>
            </a:xfrm>
          </p:grpSpPr>
          <p:sp>
            <p:nvSpPr>
              <p:cNvPr id="46" name="object 20">
                <a:extLst>
                  <a:ext uri="{FF2B5EF4-FFF2-40B4-BE49-F238E27FC236}">
                    <a16:creationId xmlns:a16="http://schemas.microsoft.com/office/drawing/2014/main" xmlns="" id="{8D704032-1D64-439F-AE79-F57F76D2A2AB}"/>
                  </a:ext>
                </a:extLst>
              </p:cNvPr>
              <p:cNvSpPr/>
              <p:nvPr/>
            </p:nvSpPr>
            <p:spPr>
              <a:xfrm>
                <a:off x="3201161" y="5600700"/>
                <a:ext cx="3261360" cy="1980438"/>
              </a:xfrm>
              <a:prstGeom prst="rect">
                <a:avLst/>
              </a:prstGeom>
              <a:blipFill>
                <a:blip r:embed="rId8"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7" name="object 21">
                <a:extLst>
                  <a:ext uri="{FF2B5EF4-FFF2-40B4-BE49-F238E27FC236}">
                    <a16:creationId xmlns:a16="http://schemas.microsoft.com/office/drawing/2014/main" xmlns="" id="{D318CCD0-584D-4AD0-89DB-0C75B0BE6DBB}"/>
                  </a:ext>
                </a:extLst>
              </p:cNvPr>
              <p:cNvSpPr/>
              <p:nvPr/>
            </p:nvSpPr>
            <p:spPr>
              <a:xfrm>
                <a:off x="3201161" y="5600700"/>
                <a:ext cx="3248660" cy="1955800"/>
              </a:xfrm>
              <a:custGeom>
                <a:avLst/>
                <a:gdLst/>
                <a:ahLst/>
                <a:cxnLst/>
                <a:rect l="l" t="t" r="r" b="b"/>
                <a:pathLst>
                  <a:path w="3248660" h="1955800">
                    <a:moveTo>
                      <a:pt x="325374" y="0"/>
                    </a:moveTo>
                    <a:lnTo>
                      <a:pt x="277262" y="3525"/>
                    </a:lnTo>
                    <a:lnTo>
                      <a:pt x="231353" y="13769"/>
                    </a:lnTo>
                    <a:lnTo>
                      <a:pt x="188147" y="30234"/>
                    </a:lnTo>
                    <a:lnTo>
                      <a:pt x="148145" y="52422"/>
                    </a:lnTo>
                    <a:lnTo>
                      <a:pt x="111850" y="79835"/>
                    </a:lnTo>
                    <a:lnTo>
                      <a:pt x="79763" y="111974"/>
                    </a:lnTo>
                    <a:lnTo>
                      <a:pt x="52386" y="148342"/>
                    </a:lnTo>
                    <a:lnTo>
                      <a:pt x="30219" y="188440"/>
                    </a:lnTo>
                    <a:lnTo>
                      <a:pt x="13765" y="231770"/>
                    </a:lnTo>
                    <a:lnTo>
                      <a:pt x="3524" y="277835"/>
                    </a:lnTo>
                    <a:lnTo>
                      <a:pt x="0" y="326136"/>
                    </a:lnTo>
                    <a:lnTo>
                      <a:pt x="0" y="1629156"/>
                    </a:lnTo>
                    <a:lnTo>
                      <a:pt x="3524" y="1677285"/>
                    </a:lnTo>
                    <a:lnTo>
                      <a:pt x="13765" y="1723243"/>
                    </a:lnTo>
                    <a:lnTo>
                      <a:pt x="30219" y="1766522"/>
                    </a:lnTo>
                    <a:lnTo>
                      <a:pt x="52386" y="1806613"/>
                    </a:lnTo>
                    <a:lnTo>
                      <a:pt x="79763" y="1843008"/>
                    </a:lnTo>
                    <a:lnTo>
                      <a:pt x="111850" y="1875198"/>
                    </a:lnTo>
                    <a:lnTo>
                      <a:pt x="148145" y="1902676"/>
                    </a:lnTo>
                    <a:lnTo>
                      <a:pt x="188147" y="1924933"/>
                    </a:lnTo>
                    <a:lnTo>
                      <a:pt x="231353" y="1941460"/>
                    </a:lnTo>
                    <a:lnTo>
                      <a:pt x="277262" y="1951749"/>
                    </a:lnTo>
                    <a:lnTo>
                      <a:pt x="325374" y="1955292"/>
                    </a:lnTo>
                    <a:lnTo>
                      <a:pt x="2922270" y="1955292"/>
                    </a:lnTo>
                    <a:lnTo>
                      <a:pt x="2970570" y="1951749"/>
                    </a:lnTo>
                    <a:lnTo>
                      <a:pt x="3016635" y="1941460"/>
                    </a:lnTo>
                    <a:lnTo>
                      <a:pt x="3059965" y="1924933"/>
                    </a:lnTo>
                    <a:lnTo>
                      <a:pt x="3100063" y="1902676"/>
                    </a:lnTo>
                    <a:lnTo>
                      <a:pt x="3136431" y="1875198"/>
                    </a:lnTo>
                    <a:lnTo>
                      <a:pt x="3168570" y="1843008"/>
                    </a:lnTo>
                    <a:lnTo>
                      <a:pt x="3195983" y="1806613"/>
                    </a:lnTo>
                    <a:lnTo>
                      <a:pt x="3218171" y="1766522"/>
                    </a:lnTo>
                    <a:lnTo>
                      <a:pt x="3234636" y="1723243"/>
                    </a:lnTo>
                    <a:lnTo>
                      <a:pt x="3244880" y="1677285"/>
                    </a:lnTo>
                    <a:lnTo>
                      <a:pt x="3248406" y="1629156"/>
                    </a:lnTo>
                    <a:lnTo>
                      <a:pt x="3248406" y="326136"/>
                    </a:lnTo>
                    <a:lnTo>
                      <a:pt x="3244880" y="277835"/>
                    </a:lnTo>
                    <a:lnTo>
                      <a:pt x="3234636" y="231770"/>
                    </a:lnTo>
                    <a:lnTo>
                      <a:pt x="3218171" y="188440"/>
                    </a:lnTo>
                    <a:lnTo>
                      <a:pt x="3195983" y="148342"/>
                    </a:lnTo>
                    <a:lnTo>
                      <a:pt x="3168570" y="111974"/>
                    </a:lnTo>
                    <a:lnTo>
                      <a:pt x="3136431" y="79835"/>
                    </a:lnTo>
                    <a:lnTo>
                      <a:pt x="3100063" y="52422"/>
                    </a:lnTo>
                    <a:lnTo>
                      <a:pt x="3059965" y="30234"/>
                    </a:lnTo>
                    <a:lnTo>
                      <a:pt x="3016635" y="13769"/>
                    </a:lnTo>
                    <a:lnTo>
                      <a:pt x="2970570" y="3525"/>
                    </a:lnTo>
                    <a:lnTo>
                      <a:pt x="2922270" y="0"/>
                    </a:lnTo>
                    <a:lnTo>
                      <a:pt x="325374" y="0"/>
                    </a:lnTo>
                    <a:close/>
                  </a:path>
                </a:pathLst>
              </a:custGeom>
              <a:ln w="12700">
                <a:solidFill>
                  <a:srgbClr val="6FAC46"/>
                </a:solidFill>
              </a:ln>
            </p:spPr>
            <p:txBody>
              <a:bodyPr wrap="square" lIns="0" tIns="0" rIns="0" bIns="0" rtlCol="0"/>
              <a:lstStyle/>
              <a:p>
                <a:endParaRPr/>
              </a:p>
            </p:txBody>
          </p:sp>
        </p:grpSp>
        <p:sp>
          <p:nvSpPr>
            <p:cNvPr id="18" name="object 22">
              <a:extLst>
                <a:ext uri="{FF2B5EF4-FFF2-40B4-BE49-F238E27FC236}">
                  <a16:creationId xmlns:a16="http://schemas.microsoft.com/office/drawing/2014/main" xmlns="" id="{B9528858-C1E8-496F-BE72-33F21FC93B4D}"/>
                </a:ext>
              </a:extLst>
            </p:cNvPr>
            <p:cNvSpPr txBox="1"/>
            <p:nvPr/>
          </p:nvSpPr>
          <p:spPr>
            <a:xfrm>
              <a:off x="3125889" y="5814591"/>
              <a:ext cx="3170667" cy="1098679"/>
            </a:xfrm>
            <a:prstGeom prst="rect">
              <a:avLst/>
            </a:prstGeom>
          </p:spPr>
          <p:txBody>
            <a:bodyPr vert="horz" wrap="square" lIns="0" tIns="19050" rIns="0" bIns="0" rtlCol="0">
              <a:spAutoFit/>
            </a:bodyPr>
            <a:lstStyle/>
            <a:p>
              <a:pPr marL="349885" marR="343535" indent="-1270" algn="ctr">
                <a:lnSpc>
                  <a:spcPct val="95900"/>
                </a:lnSpc>
                <a:spcBef>
                  <a:spcPts val="150"/>
                </a:spcBef>
              </a:pPr>
              <a:r>
                <a:rPr sz="1050" b="1" dirty="0">
                  <a:cs typeface="Times New Roman"/>
                </a:rPr>
                <a:t>Joe Smith </a:t>
              </a:r>
              <a:r>
                <a:rPr sz="1050" b="1" spc="-5" dirty="0">
                  <a:cs typeface="Times New Roman"/>
                </a:rPr>
                <a:t>202</a:t>
              </a:r>
              <a:r>
                <a:rPr lang="en-US" sz="1050" b="1" spc="-5" dirty="0">
                  <a:cs typeface="Times New Roman"/>
                </a:rPr>
                <a:t>4</a:t>
              </a:r>
              <a:r>
                <a:rPr sz="1050" b="1" spc="-5" dirty="0">
                  <a:cs typeface="Times New Roman"/>
                </a:rPr>
                <a:t> Irrevocable Trust</a:t>
              </a:r>
              <a:endParaRPr lang="en-US" sz="1050" b="1" spc="-5" dirty="0">
                <a:cs typeface="Times New Roman"/>
              </a:endParaRPr>
            </a:p>
            <a:p>
              <a:pPr marL="349885" marR="343535" indent="-1270" algn="ctr">
                <a:lnSpc>
                  <a:spcPct val="95900"/>
                </a:lnSpc>
                <a:spcBef>
                  <a:spcPts val="150"/>
                </a:spcBef>
              </a:pPr>
              <a:r>
                <a:rPr sz="1050" b="1" spc="-5" dirty="0">
                  <a:cs typeface="Times New Roman"/>
                </a:rPr>
                <a:t>(Grantor Trust – Income Tax</a:t>
              </a:r>
              <a:r>
                <a:rPr lang="en-US" sz="1050" b="1" spc="-5" dirty="0">
                  <a:cs typeface="Times New Roman"/>
                </a:rPr>
                <a:t>ed</a:t>
              </a:r>
              <a:r>
                <a:rPr sz="1050" b="1" spc="-5" dirty="0">
                  <a:cs typeface="Times New Roman"/>
                </a:rPr>
                <a:t> to Joe)</a:t>
              </a:r>
              <a:endParaRPr lang="en-US" sz="1050" b="1" spc="-5" dirty="0">
                <a:cs typeface="Times New Roman"/>
              </a:endParaRPr>
            </a:p>
            <a:p>
              <a:pPr marL="349885" marR="343535" indent="-1270" algn="ctr">
                <a:lnSpc>
                  <a:spcPct val="95900"/>
                </a:lnSpc>
                <a:spcBef>
                  <a:spcPts val="150"/>
                </a:spcBef>
              </a:pPr>
              <a:r>
                <a:rPr sz="1050" b="1" spc="-5" dirty="0">
                  <a:cs typeface="Times New Roman"/>
                </a:rPr>
                <a:t>Receives 9</a:t>
              </a:r>
              <a:r>
                <a:rPr lang="en-US" sz="1050" b="1" spc="-5" dirty="0">
                  <a:cs typeface="Times New Roman"/>
                </a:rPr>
                <a:t>6</a:t>
              </a:r>
              <a:r>
                <a:rPr sz="1050" b="1" spc="-5" dirty="0">
                  <a:cs typeface="Times New Roman"/>
                </a:rPr>
                <a:t> Non-Voting Units</a:t>
              </a:r>
              <a:endParaRPr lang="en-US" sz="1050" b="1" spc="-5" dirty="0">
                <a:cs typeface="Times New Roman"/>
              </a:endParaRPr>
            </a:p>
            <a:p>
              <a:pPr marL="349885" marR="343535" indent="-1270" algn="ctr">
                <a:lnSpc>
                  <a:spcPct val="95900"/>
                </a:lnSpc>
                <a:spcBef>
                  <a:spcPts val="150"/>
                </a:spcBef>
              </a:pPr>
              <a:r>
                <a:rPr sz="1050" b="1" spc="-5" dirty="0">
                  <a:cs typeface="Times New Roman"/>
                </a:rPr>
                <a:t>Trustee:</a:t>
              </a:r>
              <a:r>
                <a:rPr sz="1050" b="1" dirty="0">
                  <a:cs typeface="Times New Roman"/>
                </a:rPr>
                <a:t> Mary</a:t>
              </a:r>
            </a:p>
            <a:p>
              <a:pPr marL="12700" marR="5080" indent="419734" algn="ctr">
                <a:lnSpc>
                  <a:spcPts val="1090"/>
                </a:lnSpc>
                <a:spcBef>
                  <a:spcPts val="35"/>
                </a:spcBef>
              </a:pPr>
              <a:r>
                <a:rPr sz="1050" b="1" spc="-5" dirty="0">
                  <a:cs typeface="Times New Roman"/>
                </a:rPr>
                <a:t>Trustee Appointer/Remover: Jo</a:t>
              </a:r>
              <a:r>
                <a:rPr lang="en-US" sz="1050" b="1" spc="-5" dirty="0">
                  <a:cs typeface="Times New Roman"/>
                </a:rPr>
                <a:t>e</a:t>
              </a:r>
            </a:p>
            <a:p>
              <a:pPr marL="12700" marR="5080" indent="419734" algn="ctr">
                <a:lnSpc>
                  <a:spcPts val="1090"/>
                </a:lnSpc>
                <a:spcBef>
                  <a:spcPts val="35"/>
                </a:spcBef>
              </a:pPr>
              <a:r>
                <a:rPr sz="1050" b="1" spc="-5" dirty="0">
                  <a:cs typeface="Times New Roman"/>
                </a:rPr>
                <a:t>Primary Beneficiary: Mary (Income &amp;</a:t>
              </a:r>
              <a:r>
                <a:rPr sz="1050" b="1" spc="95" dirty="0">
                  <a:cs typeface="Times New Roman"/>
                </a:rPr>
                <a:t> </a:t>
              </a:r>
              <a:r>
                <a:rPr sz="1050" b="1" spc="-5" dirty="0">
                  <a:cs typeface="Times New Roman"/>
                </a:rPr>
                <a:t>Principal)</a:t>
              </a:r>
              <a:endParaRPr lang="en-US" sz="1050" b="1" dirty="0">
                <a:cs typeface="Times New Roman"/>
              </a:endParaRPr>
            </a:p>
            <a:p>
              <a:pPr marL="12700" marR="5080" indent="419734" algn="ctr">
                <a:lnSpc>
                  <a:spcPts val="1090"/>
                </a:lnSpc>
                <a:spcBef>
                  <a:spcPts val="35"/>
                </a:spcBef>
              </a:pPr>
              <a:r>
                <a:rPr sz="1050" b="1" spc="-10" dirty="0">
                  <a:cs typeface="Times New Roman"/>
                </a:rPr>
                <a:t>Secondary </a:t>
              </a:r>
              <a:r>
                <a:rPr sz="1050" b="1" spc="-5" dirty="0">
                  <a:cs typeface="Times New Roman"/>
                </a:rPr>
                <a:t>Beneficiaries:</a:t>
              </a:r>
              <a:r>
                <a:rPr sz="1050" b="1" spc="30" dirty="0">
                  <a:cs typeface="Times New Roman"/>
                </a:rPr>
                <a:t> </a:t>
              </a:r>
              <a:r>
                <a:rPr sz="1050" b="1" spc="-5" dirty="0">
                  <a:cs typeface="Times New Roman"/>
                </a:rPr>
                <a:t>Children</a:t>
              </a:r>
              <a:endParaRPr sz="1050" b="1" dirty="0">
                <a:cs typeface="Times New Roman"/>
              </a:endParaRPr>
            </a:p>
          </p:txBody>
        </p:sp>
        <p:sp>
          <p:nvSpPr>
            <p:cNvPr id="19" name="object 23">
              <a:extLst>
                <a:ext uri="{FF2B5EF4-FFF2-40B4-BE49-F238E27FC236}">
                  <a16:creationId xmlns:a16="http://schemas.microsoft.com/office/drawing/2014/main" xmlns="" id="{0E24F954-6F27-419F-A9D2-F9CE173E24C0}"/>
                </a:ext>
              </a:extLst>
            </p:cNvPr>
            <p:cNvSpPr txBox="1"/>
            <p:nvPr/>
          </p:nvSpPr>
          <p:spPr>
            <a:xfrm>
              <a:off x="3442986" y="7097689"/>
              <a:ext cx="2734945" cy="151979"/>
            </a:xfrm>
            <a:prstGeom prst="rect">
              <a:avLst/>
            </a:prstGeom>
          </p:spPr>
          <p:txBody>
            <a:bodyPr vert="horz" wrap="square" lIns="0" tIns="12065" rIns="0" bIns="0" rtlCol="0">
              <a:spAutoFit/>
            </a:bodyPr>
            <a:lstStyle/>
            <a:p>
              <a:pPr algn="ctr">
                <a:lnSpc>
                  <a:spcPts val="1115"/>
                </a:lnSpc>
                <a:spcBef>
                  <a:spcPts val="95"/>
                </a:spcBef>
              </a:pPr>
              <a:r>
                <a:rPr sz="1050" b="1" spc="-5" dirty="0">
                  <a:uFill>
                    <a:solidFill>
                      <a:srgbClr val="000000"/>
                    </a:solidFill>
                  </a:uFill>
                  <a:cs typeface="Times New Roman"/>
                </a:rPr>
                <a:t>“Out of Taxable</a:t>
              </a:r>
              <a:r>
                <a:rPr sz="1050" b="1" spc="5" dirty="0">
                  <a:uFill>
                    <a:solidFill>
                      <a:srgbClr val="000000"/>
                    </a:solidFill>
                  </a:uFill>
                  <a:cs typeface="Times New Roman"/>
                </a:rPr>
                <a:t> </a:t>
              </a:r>
              <a:r>
                <a:rPr sz="1050" b="1" spc="-5" dirty="0">
                  <a:uFill>
                    <a:solidFill>
                      <a:srgbClr val="000000"/>
                    </a:solidFill>
                  </a:uFill>
                  <a:cs typeface="Times New Roman"/>
                </a:rPr>
                <a:t>Estate”</a:t>
              </a:r>
              <a:endParaRPr sz="1050" dirty="0">
                <a:cs typeface="Times New Roman"/>
              </a:endParaRPr>
            </a:p>
          </p:txBody>
        </p:sp>
        <p:grpSp>
          <p:nvGrpSpPr>
            <p:cNvPr id="20" name="object 24">
              <a:extLst>
                <a:ext uri="{FF2B5EF4-FFF2-40B4-BE49-F238E27FC236}">
                  <a16:creationId xmlns:a16="http://schemas.microsoft.com/office/drawing/2014/main" xmlns="" id="{15C12E71-1C73-42C5-86CF-4BC26FF2C136}"/>
                </a:ext>
              </a:extLst>
            </p:cNvPr>
            <p:cNvGrpSpPr/>
            <p:nvPr/>
          </p:nvGrpSpPr>
          <p:grpSpPr>
            <a:xfrm>
              <a:off x="1418843" y="2770632"/>
              <a:ext cx="1782445" cy="4002023"/>
              <a:chOff x="1418843" y="2770632"/>
              <a:chExt cx="1782445" cy="4002023"/>
            </a:xfrm>
          </p:grpSpPr>
          <p:sp>
            <p:nvSpPr>
              <p:cNvPr id="42" name="object 25">
                <a:extLst>
                  <a:ext uri="{FF2B5EF4-FFF2-40B4-BE49-F238E27FC236}">
                    <a16:creationId xmlns:a16="http://schemas.microsoft.com/office/drawing/2014/main" xmlns="" id="{CE71BFC0-4628-4B43-BAEB-9EBD9D5CC6BB}"/>
                  </a:ext>
                </a:extLst>
              </p:cNvPr>
              <p:cNvSpPr/>
              <p:nvPr/>
            </p:nvSpPr>
            <p:spPr>
              <a:xfrm>
                <a:off x="1420367" y="2770632"/>
                <a:ext cx="1905" cy="3771265"/>
              </a:xfrm>
              <a:custGeom>
                <a:avLst/>
                <a:gdLst/>
                <a:ahLst/>
                <a:cxnLst/>
                <a:rect l="l" t="t" r="r" b="b"/>
                <a:pathLst>
                  <a:path w="1905" h="3771265">
                    <a:moveTo>
                      <a:pt x="0" y="0"/>
                    </a:moveTo>
                    <a:lnTo>
                      <a:pt x="1524" y="3771138"/>
                    </a:lnTo>
                  </a:path>
                </a:pathLst>
              </a:custGeom>
              <a:ln w="9525">
                <a:solidFill>
                  <a:srgbClr val="000000"/>
                </a:solidFill>
                <a:prstDash val="sysDash"/>
              </a:ln>
            </p:spPr>
            <p:txBody>
              <a:bodyPr wrap="square" lIns="0" tIns="0" rIns="0" bIns="0" rtlCol="0"/>
              <a:lstStyle/>
              <a:p>
                <a:endParaRPr/>
              </a:p>
            </p:txBody>
          </p:sp>
          <p:sp>
            <p:nvSpPr>
              <p:cNvPr id="43" name="object 26">
                <a:extLst>
                  <a:ext uri="{FF2B5EF4-FFF2-40B4-BE49-F238E27FC236}">
                    <a16:creationId xmlns:a16="http://schemas.microsoft.com/office/drawing/2014/main" xmlns="" id="{6754EAC7-4584-4A46-BE5A-2BFC9AE82F1F}"/>
                  </a:ext>
                </a:extLst>
              </p:cNvPr>
              <p:cNvSpPr/>
              <p:nvPr/>
            </p:nvSpPr>
            <p:spPr>
              <a:xfrm>
                <a:off x="1418843" y="6504432"/>
                <a:ext cx="1782445" cy="76200"/>
              </a:xfrm>
              <a:custGeom>
                <a:avLst/>
                <a:gdLst/>
                <a:ahLst/>
                <a:cxnLst/>
                <a:rect l="l" t="t" r="r" b="b"/>
                <a:pathLst>
                  <a:path w="1782445" h="76200">
                    <a:moveTo>
                      <a:pt x="38100" y="47243"/>
                    </a:moveTo>
                    <a:lnTo>
                      <a:pt x="0" y="48005"/>
                    </a:lnTo>
                    <a:lnTo>
                      <a:pt x="762" y="57149"/>
                    </a:lnTo>
                    <a:lnTo>
                      <a:pt x="38862" y="57149"/>
                    </a:lnTo>
                    <a:lnTo>
                      <a:pt x="38100" y="47243"/>
                    </a:lnTo>
                    <a:close/>
                  </a:path>
                  <a:path w="1782445" h="76200">
                    <a:moveTo>
                      <a:pt x="105156" y="47243"/>
                    </a:moveTo>
                    <a:lnTo>
                      <a:pt x="67056" y="47243"/>
                    </a:lnTo>
                    <a:lnTo>
                      <a:pt x="67056" y="56387"/>
                    </a:lnTo>
                    <a:lnTo>
                      <a:pt x="105156" y="56387"/>
                    </a:lnTo>
                    <a:lnTo>
                      <a:pt x="105156" y="47243"/>
                    </a:lnTo>
                    <a:close/>
                  </a:path>
                  <a:path w="1782445" h="76200">
                    <a:moveTo>
                      <a:pt x="171450" y="46481"/>
                    </a:moveTo>
                    <a:lnTo>
                      <a:pt x="133350" y="46481"/>
                    </a:lnTo>
                    <a:lnTo>
                      <a:pt x="134112" y="56387"/>
                    </a:lnTo>
                    <a:lnTo>
                      <a:pt x="172212" y="55625"/>
                    </a:lnTo>
                    <a:lnTo>
                      <a:pt x="171450" y="46481"/>
                    </a:lnTo>
                    <a:close/>
                  </a:path>
                  <a:path w="1782445" h="76200">
                    <a:moveTo>
                      <a:pt x="238506" y="45719"/>
                    </a:moveTo>
                    <a:lnTo>
                      <a:pt x="200406" y="45719"/>
                    </a:lnTo>
                    <a:lnTo>
                      <a:pt x="200406" y="55625"/>
                    </a:lnTo>
                    <a:lnTo>
                      <a:pt x="238506" y="55625"/>
                    </a:lnTo>
                    <a:lnTo>
                      <a:pt x="238506" y="45719"/>
                    </a:lnTo>
                    <a:close/>
                  </a:path>
                  <a:path w="1782445" h="76200">
                    <a:moveTo>
                      <a:pt x="304800" y="44957"/>
                    </a:moveTo>
                    <a:lnTo>
                      <a:pt x="266700" y="45719"/>
                    </a:lnTo>
                    <a:lnTo>
                      <a:pt x="267462" y="54863"/>
                    </a:lnTo>
                    <a:lnTo>
                      <a:pt x="305562" y="54863"/>
                    </a:lnTo>
                    <a:lnTo>
                      <a:pt x="304800" y="44957"/>
                    </a:lnTo>
                    <a:close/>
                  </a:path>
                  <a:path w="1782445" h="76200">
                    <a:moveTo>
                      <a:pt x="371856" y="44957"/>
                    </a:moveTo>
                    <a:lnTo>
                      <a:pt x="333756" y="44957"/>
                    </a:lnTo>
                    <a:lnTo>
                      <a:pt x="333756" y="54101"/>
                    </a:lnTo>
                    <a:lnTo>
                      <a:pt x="371856" y="54101"/>
                    </a:lnTo>
                    <a:lnTo>
                      <a:pt x="371856" y="44957"/>
                    </a:lnTo>
                    <a:close/>
                  </a:path>
                  <a:path w="1782445" h="76200">
                    <a:moveTo>
                      <a:pt x="438150" y="44195"/>
                    </a:moveTo>
                    <a:lnTo>
                      <a:pt x="400050" y="44195"/>
                    </a:lnTo>
                    <a:lnTo>
                      <a:pt x="400812" y="54101"/>
                    </a:lnTo>
                    <a:lnTo>
                      <a:pt x="438912" y="53339"/>
                    </a:lnTo>
                    <a:lnTo>
                      <a:pt x="438150" y="44195"/>
                    </a:lnTo>
                    <a:close/>
                  </a:path>
                  <a:path w="1782445" h="76200">
                    <a:moveTo>
                      <a:pt x="505206" y="43433"/>
                    </a:moveTo>
                    <a:lnTo>
                      <a:pt x="467106" y="43433"/>
                    </a:lnTo>
                    <a:lnTo>
                      <a:pt x="467106" y="53339"/>
                    </a:lnTo>
                    <a:lnTo>
                      <a:pt x="505206" y="53339"/>
                    </a:lnTo>
                    <a:lnTo>
                      <a:pt x="505206" y="43433"/>
                    </a:lnTo>
                    <a:close/>
                  </a:path>
                  <a:path w="1782445" h="76200">
                    <a:moveTo>
                      <a:pt x="571500" y="42671"/>
                    </a:moveTo>
                    <a:lnTo>
                      <a:pt x="533400" y="43433"/>
                    </a:lnTo>
                    <a:lnTo>
                      <a:pt x="533400" y="52577"/>
                    </a:lnTo>
                    <a:lnTo>
                      <a:pt x="571500" y="52577"/>
                    </a:lnTo>
                    <a:lnTo>
                      <a:pt x="571500" y="42671"/>
                    </a:lnTo>
                    <a:close/>
                  </a:path>
                  <a:path w="1782445" h="76200">
                    <a:moveTo>
                      <a:pt x="638556" y="42671"/>
                    </a:moveTo>
                    <a:lnTo>
                      <a:pt x="600456" y="42671"/>
                    </a:lnTo>
                    <a:lnTo>
                      <a:pt x="600456" y="51815"/>
                    </a:lnTo>
                    <a:lnTo>
                      <a:pt x="638556" y="51815"/>
                    </a:lnTo>
                    <a:lnTo>
                      <a:pt x="638556" y="42671"/>
                    </a:lnTo>
                    <a:close/>
                  </a:path>
                  <a:path w="1782445" h="76200">
                    <a:moveTo>
                      <a:pt x="704850" y="41909"/>
                    </a:moveTo>
                    <a:lnTo>
                      <a:pt x="666750" y="41909"/>
                    </a:lnTo>
                    <a:lnTo>
                      <a:pt x="666750" y="51815"/>
                    </a:lnTo>
                    <a:lnTo>
                      <a:pt x="704850" y="51053"/>
                    </a:lnTo>
                    <a:lnTo>
                      <a:pt x="704850" y="41909"/>
                    </a:lnTo>
                    <a:close/>
                  </a:path>
                  <a:path w="1782445" h="76200">
                    <a:moveTo>
                      <a:pt x="771906" y="41147"/>
                    </a:moveTo>
                    <a:lnTo>
                      <a:pt x="733806" y="41147"/>
                    </a:lnTo>
                    <a:lnTo>
                      <a:pt x="733806" y="51053"/>
                    </a:lnTo>
                    <a:lnTo>
                      <a:pt x="771906" y="51053"/>
                    </a:lnTo>
                    <a:lnTo>
                      <a:pt x="771906" y="41147"/>
                    </a:lnTo>
                    <a:close/>
                  </a:path>
                  <a:path w="1782445" h="76200">
                    <a:moveTo>
                      <a:pt x="838200" y="40385"/>
                    </a:moveTo>
                    <a:lnTo>
                      <a:pt x="800100" y="41147"/>
                    </a:lnTo>
                    <a:lnTo>
                      <a:pt x="800100" y="50291"/>
                    </a:lnTo>
                    <a:lnTo>
                      <a:pt x="838200" y="50291"/>
                    </a:lnTo>
                    <a:lnTo>
                      <a:pt x="838200" y="40385"/>
                    </a:lnTo>
                    <a:close/>
                  </a:path>
                  <a:path w="1782445" h="76200">
                    <a:moveTo>
                      <a:pt x="905256" y="40385"/>
                    </a:moveTo>
                    <a:lnTo>
                      <a:pt x="867156" y="40385"/>
                    </a:lnTo>
                    <a:lnTo>
                      <a:pt x="867156" y="49529"/>
                    </a:lnTo>
                    <a:lnTo>
                      <a:pt x="905256" y="49529"/>
                    </a:lnTo>
                    <a:lnTo>
                      <a:pt x="905256" y="40385"/>
                    </a:lnTo>
                    <a:close/>
                  </a:path>
                  <a:path w="1782445" h="76200">
                    <a:moveTo>
                      <a:pt x="971550" y="39623"/>
                    </a:moveTo>
                    <a:lnTo>
                      <a:pt x="933450" y="39623"/>
                    </a:lnTo>
                    <a:lnTo>
                      <a:pt x="933450" y="49529"/>
                    </a:lnTo>
                    <a:lnTo>
                      <a:pt x="971550" y="48767"/>
                    </a:lnTo>
                    <a:lnTo>
                      <a:pt x="971550" y="39623"/>
                    </a:lnTo>
                    <a:close/>
                  </a:path>
                  <a:path w="1782445" h="76200">
                    <a:moveTo>
                      <a:pt x="1038606" y="38861"/>
                    </a:moveTo>
                    <a:lnTo>
                      <a:pt x="1000506" y="38861"/>
                    </a:lnTo>
                    <a:lnTo>
                      <a:pt x="1000506" y="48767"/>
                    </a:lnTo>
                    <a:lnTo>
                      <a:pt x="1038606" y="48767"/>
                    </a:lnTo>
                    <a:lnTo>
                      <a:pt x="1038606" y="38861"/>
                    </a:lnTo>
                    <a:close/>
                  </a:path>
                  <a:path w="1782445" h="76200">
                    <a:moveTo>
                      <a:pt x="1104900" y="38099"/>
                    </a:moveTo>
                    <a:lnTo>
                      <a:pt x="1066800" y="38861"/>
                    </a:lnTo>
                    <a:lnTo>
                      <a:pt x="1066800" y="48005"/>
                    </a:lnTo>
                    <a:lnTo>
                      <a:pt x="1104900" y="48005"/>
                    </a:lnTo>
                    <a:lnTo>
                      <a:pt x="1104900" y="38099"/>
                    </a:lnTo>
                    <a:close/>
                  </a:path>
                  <a:path w="1782445" h="76200">
                    <a:moveTo>
                      <a:pt x="1171956" y="38099"/>
                    </a:moveTo>
                    <a:lnTo>
                      <a:pt x="1133856" y="38099"/>
                    </a:lnTo>
                    <a:lnTo>
                      <a:pt x="1133856" y="47243"/>
                    </a:lnTo>
                    <a:lnTo>
                      <a:pt x="1171956" y="47243"/>
                    </a:lnTo>
                    <a:lnTo>
                      <a:pt x="1171956" y="38099"/>
                    </a:lnTo>
                    <a:close/>
                  </a:path>
                  <a:path w="1782445" h="76200">
                    <a:moveTo>
                      <a:pt x="1238250" y="37337"/>
                    </a:moveTo>
                    <a:lnTo>
                      <a:pt x="1200150" y="37337"/>
                    </a:lnTo>
                    <a:lnTo>
                      <a:pt x="1200150" y="47243"/>
                    </a:lnTo>
                    <a:lnTo>
                      <a:pt x="1238250" y="46481"/>
                    </a:lnTo>
                    <a:lnTo>
                      <a:pt x="1238250" y="37337"/>
                    </a:lnTo>
                    <a:close/>
                  </a:path>
                  <a:path w="1782445" h="76200">
                    <a:moveTo>
                      <a:pt x="1305306" y="36575"/>
                    </a:moveTo>
                    <a:lnTo>
                      <a:pt x="1267206" y="36575"/>
                    </a:lnTo>
                    <a:lnTo>
                      <a:pt x="1267206" y="46481"/>
                    </a:lnTo>
                    <a:lnTo>
                      <a:pt x="1305306" y="46481"/>
                    </a:lnTo>
                    <a:lnTo>
                      <a:pt x="1305306" y="36575"/>
                    </a:lnTo>
                    <a:close/>
                  </a:path>
                  <a:path w="1782445" h="76200">
                    <a:moveTo>
                      <a:pt x="1371600" y="35813"/>
                    </a:moveTo>
                    <a:lnTo>
                      <a:pt x="1333500" y="36575"/>
                    </a:lnTo>
                    <a:lnTo>
                      <a:pt x="1333500" y="45719"/>
                    </a:lnTo>
                    <a:lnTo>
                      <a:pt x="1371600" y="45719"/>
                    </a:lnTo>
                    <a:lnTo>
                      <a:pt x="1371600" y="35813"/>
                    </a:lnTo>
                    <a:close/>
                  </a:path>
                  <a:path w="1782445" h="76200">
                    <a:moveTo>
                      <a:pt x="1438656" y="35813"/>
                    </a:moveTo>
                    <a:lnTo>
                      <a:pt x="1400556" y="35813"/>
                    </a:lnTo>
                    <a:lnTo>
                      <a:pt x="1400556" y="44957"/>
                    </a:lnTo>
                    <a:lnTo>
                      <a:pt x="1438656" y="44957"/>
                    </a:lnTo>
                    <a:lnTo>
                      <a:pt x="1438656" y="35813"/>
                    </a:lnTo>
                    <a:close/>
                  </a:path>
                  <a:path w="1782445" h="76200">
                    <a:moveTo>
                      <a:pt x="1504950" y="35051"/>
                    </a:moveTo>
                    <a:lnTo>
                      <a:pt x="1466850" y="35051"/>
                    </a:lnTo>
                    <a:lnTo>
                      <a:pt x="1466850" y="44957"/>
                    </a:lnTo>
                    <a:lnTo>
                      <a:pt x="1504950" y="44195"/>
                    </a:lnTo>
                    <a:lnTo>
                      <a:pt x="1504950" y="35051"/>
                    </a:lnTo>
                    <a:close/>
                  </a:path>
                  <a:path w="1782445" h="76200">
                    <a:moveTo>
                      <a:pt x="1572006" y="34289"/>
                    </a:moveTo>
                    <a:lnTo>
                      <a:pt x="1533906" y="35051"/>
                    </a:lnTo>
                    <a:lnTo>
                      <a:pt x="1533906" y="44195"/>
                    </a:lnTo>
                    <a:lnTo>
                      <a:pt x="1572006" y="44195"/>
                    </a:lnTo>
                    <a:lnTo>
                      <a:pt x="1572006" y="34289"/>
                    </a:lnTo>
                    <a:close/>
                  </a:path>
                  <a:path w="1782445" h="76200">
                    <a:moveTo>
                      <a:pt x="1638300" y="33527"/>
                    </a:moveTo>
                    <a:lnTo>
                      <a:pt x="1600200" y="34289"/>
                    </a:lnTo>
                    <a:lnTo>
                      <a:pt x="1600200" y="43433"/>
                    </a:lnTo>
                    <a:lnTo>
                      <a:pt x="1638300" y="43433"/>
                    </a:lnTo>
                    <a:lnTo>
                      <a:pt x="1638300" y="33527"/>
                    </a:lnTo>
                    <a:close/>
                  </a:path>
                  <a:path w="1782445" h="76200">
                    <a:moveTo>
                      <a:pt x="1705356" y="0"/>
                    </a:moveTo>
                    <a:lnTo>
                      <a:pt x="1706118" y="76199"/>
                    </a:lnTo>
                    <a:lnTo>
                      <a:pt x="1782318" y="37337"/>
                    </a:lnTo>
                    <a:lnTo>
                      <a:pt x="1705356" y="0"/>
                    </a:lnTo>
                    <a:close/>
                  </a:path>
                  <a:path w="1782445" h="76200">
                    <a:moveTo>
                      <a:pt x="1705356" y="33527"/>
                    </a:moveTo>
                    <a:lnTo>
                      <a:pt x="1667256" y="33527"/>
                    </a:lnTo>
                    <a:lnTo>
                      <a:pt x="1667256" y="43433"/>
                    </a:lnTo>
                    <a:lnTo>
                      <a:pt x="1705356" y="42671"/>
                    </a:lnTo>
                    <a:lnTo>
                      <a:pt x="1705356" y="33527"/>
                    </a:lnTo>
                    <a:close/>
                  </a:path>
                </a:pathLst>
              </a:custGeom>
              <a:solidFill>
                <a:srgbClr val="000000"/>
              </a:solidFill>
            </p:spPr>
            <p:txBody>
              <a:bodyPr wrap="square" lIns="0" tIns="0" rIns="0" bIns="0" rtlCol="0"/>
              <a:lstStyle/>
              <a:p>
                <a:endParaRPr/>
              </a:p>
            </p:txBody>
          </p:sp>
          <p:sp>
            <p:nvSpPr>
              <p:cNvPr id="44" name="object 27">
                <a:extLst>
                  <a:ext uri="{FF2B5EF4-FFF2-40B4-BE49-F238E27FC236}">
                    <a16:creationId xmlns:a16="http://schemas.microsoft.com/office/drawing/2014/main" xmlns="" id="{2A80FD52-A58D-4287-8173-F370624C5512}"/>
                  </a:ext>
                </a:extLst>
              </p:cNvPr>
              <p:cNvSpPr/>
              <p:nvPr/>
            </p:nvSpPr>
            <p:spPr>
              <a:xfrm>
                <a:off x="1802891" y="6302502"/>
                <a:ext cx="961644" cy="470153"/>
              </a:xfrm>
              <a:prstGeom prst="rect">
                <a:avLst/>
              </a:prstGeom>
              <a:blipFill>
                <a:blip r:embed="rId9"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5" name="object 28">
                <a:extLst>
                  <a:ext uri="{FF2B5EF4-FFF2-40B4-BE49-F238E27FC236}">
                    <a16:creationId xmlns:a16="http://schemas.microsoft.com/office/drawing/2014/main" xmlns="" id="{C0185B93-4447-4CED-BB1E-536CDF5AF227}"/>
                  </a:ext>
                </a:extLst>
              </p:cNvPr>
              <p:cNvSpPr/>
              <p:nvPr/>
            </p:nvSpPr>
            <p:spPr>
              <a:xfrm>
                <a:off x="1789937" y="6277354"/>
                <a:ext cx="962406" cy="470153"/>
              </a:xfrm>
              <a:prstGeom prst="rect">
                <a:avLst/>
              </a:prstGeom>
              <a:blipFill>
                <a:blip r:embed="rId10" cstate="print"/>
                <a:stretch>
                  <a:fillRect/>
                </a:stretch>
              </a:blipFill>
              <a:ln>
                <a:solidFill>
                  <a:schemeClr val="bg1">
                    <a:lumMod val="65000"/>
                  </a:schemeClr>
                </a:solidFill>
              </a:ln>
            </p:spPr>
            <p:txBody>
              <a:bodyPr wrap="square" lIns="0" tIns="0" rIns="0" bIns="0" rtlCol="0"/>
              <a:lstStyle/>
              <a:p>
                <a:endParaRPr dirty="0"/>
              </a:p>
            </p:txBody>
          </p:sp>
        </p:grpSp>
        <p:sp>
          <p:nvSpPr>
            <p:cNvPr id="21" name="object 29">
              <a:extLst>
                <a:ext uri="{FF2B5EF4-FFF2-40B4-BE49-F238E27FC236}">
                  <a16:creationId xmlns:a16="http://schemas.microsoft.com/office/drawing/2014/main" xmlns="" id="{B3A05628-2DB1-4BB0-8C9C-9A1DACBD3982}"/>
                </a:ext>
              </a:extLst>
            </p:cNvPr>
            <p:cNvSpPr txBox="1"/>
            <p:nvPr/>
          </p:nvSpPr>
          <p:spPr>
            <a:xfrm>
              <a:off x="1743455" y="6318311"/>
              <a:ext cx="962660" cy="319340"/>
            </a:xfrm>
            <a:prstGeom prst="rect">
              <a:avLst/>
            </a:prstGeom>
            <a:ln w="12700">
              <a:noFill/>
            </a:ln>
          </p:spPr>
          <p:txBody>
            <a:bodyPr vert="horz" wrap="square" lIns="0" tIns="1905" rIns="0" bIns="0" rtlCol="0">
              <a:spAutoFit/>
            </a:bodyPr>
            <a:lstStyle/>
            <a:p>
              <a:pPr>
                <a:lnSpc>
                  <a:spcPct val="100000"/>
                </a:lnSpc>
                <a:spcBef>
                  <a:spcPts val="15"/>
                </a:spcBef>
              </a:pPr>
              <a:endParaRPr sz="1100" dirty="0">
                <a:latin typeface="Times New Roman"/>
                <a:cs typeface="Times New Roman"/>
              </a:endParaRPr>
            </a:p>
            <a:p>
              <a:pPr marL="127000" algn="ctr">
                <a:lnSpc>
                  <a:spcPct val="100000"/>
                </a:lnSpc>
              </a:pPr>
              <a:r>
                <a:rPr sz="1050" b="1" spc="-5" dirty="0">
                  <a:cs typeface="Times New Roman"/>
                </a:rPr>
                <a:t>Gift of </a:t>
              </a:r>
              <a:r>
                <a:rPr lang="en-US" sz="1050" b="1" spc="-5" dirty="0">
                  <a:cs typeface="Times New Roman"/>
                </a:rPr>
                <a:t>Cash</a:t>
              </a:r>
              <a:endParaRPr sz="1050" b="1" dirty="0">
                <a:cs typeface="Times New Roman"/>
              </a:endParaRPr>
            </a:p>
          </p:txBody>
        </p:sp>
        <p:grpSp>
          <p:nvGrpSpPr>
            <p:cNvPr id="22" name="object 30">
              <a:extLst>
                <a:ext uri="{FF2B5EF4-FFF2-40B4-BE49-F238E27FC236}">
                  <a16:creationId xmlns:a16="http://schemas.microsoft.com/office/drawing/2014/main" xmlns="" id="{779448D9-545A-44DD-A061-5C36A0D7E231}"/>
                </a:ext>
              </a:extLst>
            </p:cNvPr>
            <p:cNvGrpSpPr/>
            <p:nvPr/>
          </p:nvGrpSpPr>
          <p:grpSpPr>
            <a:xfrm>
              <a:off x="2000956" y="2810255"/>
              <a:ext cx="997681" cy="1407160"/>
              <a:chOff x="2000956" y="2810255"/>
              <a:chExt cx="997681" cy="1407160"/>
            </a:xfrm>
          </p:grpSpPr>
          <p:sp>
            <p:nvSpPr>
              <p:cNvPr id="39" name="object 31">
                <a:extLst>
                  <a:ext uri="{FF2B5EF4-FFF2-40B4-BE49-F238E27FC236}">
                    <a16:creationId xmlns:a16="http://schemas.microsoft.com/office/drawing/2014/main" xmlns="" id="{A0631961-9AC6-4DB7-A1CE-55BF045C0B61}"/>
                  </a:ext>
                </a:extLst>
              </p:cNvPr>
              <p:cNvSpPr/>
              <p:nvPr/>
            </p:nvSpPr>
            <p:spPr>
              <a:xfrm>
                <a:off x="2356104" y="2810255"/>
                <a:ext cx="76200" cy="1407160"/>
              </a:xfrm>
              <a:custGeom>
                <a:avLst/>
                <a:gdLst/>
                <a:ahLst/>
                <a:cxnLst/>
                <a:rect l="l" t="t" r="r" b="b"/>
                <a:pathLst>
                  <a:path w="76200" h="1407160">
                    <a:moveTo>
                      <a:pt x="33464" y="76534"/>
                    </a:moveTo>
                    <a:lnTo>
                      <a:pt x="26669" y="1406652"/>
                    </a:lnTo>
                    <a:lnTo>
                      <a:pt x="36575" y="1406652"/>
                    </a:lnTo>
                    <a:lnTo>
                      <a:pt x="42614" y="76626"/>
                    </a:lnTo>
                    <a:lnTo>
                      <a:pt x="33464" y="76534"/>
                    </a:lnTo>
                    <a:close/>
                  </a:path>
                  <a:path w="76200" h="1407160">
                    <a:moveTo>
                      <a:pt x="69787" y="64008"/>
                    </a:moveTo>
                    <a:lnTo>
                      <a:pt x="42671" y="64008"/>
                    </a:lnTo>
                    <a:lnTo>
                      <a:pt x="42614" y="76626"/>
                    </a:lnTo>
                    <a:lnTo>
                      <a:pt x="76199" y="76962"/>
                    </a:lnTo>
                    <a:lnTo>
                      <a:pt x="69787" y="64008"/>
                    </a:lnTo>
                    <a:close/>
                  </a:path>
                  <a:path w="76200" h="1407160">
                    <a:moveTo>
                      <a:pt x="42671" y="64008"/>
                    </a:moveTo>
                    <a:lnTo>
                      <a:pt x="33527" y="64008"/>
                    </a:lnTo>
                    <a:lnTo>
                      <a:pt x="33464" y="76534"/>
                    </a:lnTo>
                    <a:lnTo>
                      <a:pt x="42614" y="76626"/>
                    </a:lnTo>
                    <a:lnTo>
                      <a:pt x="42671" y="64008"/>
                    </a:lnTo>
                    <a:close/>
                  </a:path>
                  <a:path w="76200" h="1407160">
                    <a:moveTo>
                      <a:pt x="38099" y="0"/>
                    </a:moveTo>
                    <a:lnTo>
                      <a:pt x="0" y="76200"/>
                    </a:lnTo>
                    <a:lnTo>
                      <a:pt x="33464" y="76534"/>
                    </a:lnTo>
                    <a:lnTo>
                      <a:pt x="33527" y="64008"/>
                    </a:lnTo>
                    <a:lnTo>
                      <a:pt x="69787" y="64008"/>
                    </a:lnTo>
                    <a:lnTo>
                      <a:pt x="38099" y="0"/>
                    </a:lnTo>
                    <a:close/>
                  </a:path>
                </a:pathLst>
              </a:custGeom>
              <a:solidFill>
                <a:srgbClr val="000000"/>
              </a:solidFill>
            </p:spPr>
            <p:txBody>
              <a:bodyPr wrap="square" lIns="0" tIns="0" rIns="0" bIns="0" rtlCol="0"/>
              <a:lstStyle/>
              <a:p>
                <a:endParaRPr/>
              </a:p>
            </p:txBody>
          </p:sp>
          <p:sp>
            <p:nvSpPr>
              <p:cNvPr id="40" name="object 32">
                <a:extLst>
                  <a:ext uri="{FF2B5EF4-FFF2-40B4-BE49-F238E27FC236}">
                    <a16:creationId xmlns:a16="http://schemas.microsoft.com/office/drawing/2014/main" xmlns="" id="{93BBF379-3CBB-49E5-B5A9-0AFD12A5C1D5}"/>
                  </a:ext>
                </a:extLst>
              </p:cNvPr>
              <p:cNvSpPr/>
              <p:nvPr/>
            </p:nvSpPr>
            <p:spPr>
              <a:xfrm>
                <a:off x="2000956" y="3502073"/>
                <a:ext cx="997681" cy="404702"/>
              </a:xfrm>
              <a:prstGeom prst="rect">
                <a:avLst/>
              </a:prstGeom>
              <a:blipFill>
                <a:blip r:embed="rId11"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1" name="object 33">
                <a:extLst>
                  <a:ext uri="{FF2B5EF4-FFF2-40B4-BE49-F238E27FC236}">
                    <a16:creationId xmlns:a16="http://schemas.microsoft.com/office/drawing/2014/main" xmlns="" id="{15513054-6BBF-4B48-B861-63228A6A3225}"/>
                  </a:ext>
                </a:extLst>
              </p:cNvPr>
              <p:cNvSpPr/>
              <p:nvPr/>
            </p:nvSpPr>
            <p:spPr>
              <a:xfrm>
                <a:off x="2012442" y="3367713"/>
                <a:ext cx="982385" cy="509123"/>
              </a:xfrm>
              <a:prstGeom prst="rect">
                <a:avLst/>
              </a:prstGeom>
              <a:blipFill>
                <a:blip r:embed="rId12" cstate="print"/>
                <a:stretch>
                  <a:fillRect/>
                </a:stretch>
              </a:blipFill>
              <a:ln>
                <a:solidFill>
                  <a:schemeClr val="accent5">
                    <a:lumMod val="75000"/>
                  </a:schemeClr>
                </a:solidFill>
              </a:ln>
            </p:spPr>
            <p:txBody>
              <a:bodyPr wrap="square" lIns="0" tIns="0" rIns="0" bIns="0" rtlCol="0"/>
              <a:lstStyle/>
              <a:p>
                <a:endParaRPr dirty="0"/>
              </a:p>
            </p:txBody>
          </p:sp>
        </p:grpSp>
        <p:sp>
          <p:nvSpPr>
            <p:cNvPr id="23" name="object 34">
              <a:extLst>
                <a:ext uri="{FF2B5EF4-FFF2-40B4-BE49-F238E27FC236}">
                  <a16:creationId xmlns:a16="http://schemas.microsoft.com/office/drawing/2014/main" xmlns="" id="{B4CE6FAC-65E6-4F31-B3FB-AA0B14114C42}"/>
                </a:ext>
              </a:extLst>
            </p:cNvPr>
            <p:cNvSpPr txBox="1"/>
            <p:nvPr/>
          </p:nvSpPr>
          <p:spPr>
            <a:xfrm>
              <a:off x="1985330" y="3428405"/>
              <a:ext cx="986195" cy="386408"/>
            </a:xfrm>
            <a:prstGeom prst="rect">
              <a:avLst/>
            </a:prstGeom>
            <a:ln w="12700">
              <a:noFill/>
            </a:ln>
          </p:spPr>
          <p:txBody>
            <a:bodyPr vert="horz" wrap="square" lIns="0" tIns="44450" rIns="0" bIns="0" rtlCol="0">
              <a:spAutoFit/>
            </a:bodyPr>
            <a:lstStyle/>
            <a:p>
              <a:pPr marL="206375">
                <a:lnSpc>
                  <a:spcPts val="940"/>
                </a:lnSpc>
                <a:spcBef>
                  <a:spcPts val="350"/>
                </a:spcBef>
              </a:pPr>
              <a:r>
                <a:rPr sz="1050" b="1" spc="-5" dirty="0">
                  <a:cs typeface="Times New Roman"/>
                </a:rPr>
                <a:t>2</a:t>
              </a:r>
              <a:r>
                <a:rPr sz="1050" b="1" spc="-10" dirty="0">
                  <a:cs typeface="Times New Roman"/>
                </a:rPr>
                <a:t> </a:t>
              </a:r>
              <a:r>
                <a:rPr sz="1050" b="1" spc="-5" dirty="0">
                  <a:cs typeface="Times New Roman"/>
                </a:rPr>
                <a:t>Voting;</a:t>
              </a:r>
              <a:r>
                <a:rPr lang="en-US" sz="1050" b="1" dirty="0">
                  <a:cs typeface="Times New Roman"/>
                </a:rPr>
                <a:t>   </a:t>
              </a:r>
              <a:r>
                <a:rPr sz="1050" b="1" spc="-5" dirty="0">
                  <a:cs typeface="Times New Roman"/>
                </a:rPr>
                <a:t>96</a:t>
              </a:r>
              <a:r>
                <a:rPr lang="en-US" sz="1050" b="1" spc="-5" dirty="0">
                  <a:cs typeface="Times New Roman"/>
                </a:rPr>
                <a:t> </a:t>
              </a:r>
              <a:r>
                <a:rPr sz="1050" b="1" spc="-5" dirty="0">
                  <a:cs typeface="Times New Roman"/>
                </a:rPr>
                <a:t>Non- </a:t>
              </a:r>
              <a:r>
                <a:rPr lang="en-US" sz="1050" b="1" spc="-5" dirty="0">
                  <a:cs typeface="Times New Roman"/>
                </a:rPr>
                <a:t> </a:t>
              </a:r>
              <a:r>
                <a:rPr sz="1050" b="1" spc="-5" dirty="0">
                  <a:cs typeface="Times New Roman"/>
                </a:rPr>
                <a:t>Voting</a:t>
              </a:r>
              <a:r>
                <a:rPr sz="1050" b="1" spc="-55" dirty="0">
                  <a:cs typeface="Times New Roman"/>
                </a:rPr>
                <a:t> </a:t>
              </a:r>
              <a:r>
                <a:rPr sz="1050" b="1" spc="-5" dirty="0">
                  <a:cs typeface="Times New Roman"/>
                </a:rPr>
                <a:t>Units</a:t>
              </a:r>
              <a:endParaRPr sz="1050" b="1" dirty="0">
                <a:cs typeface="Times New Roman"/>
              </a:endParaRPr>
            </a:p>
          </p:txBody>
        </p:sp>
        <p:grpSp>
          <p:nvGrpSpPr>
            <p:cNvPr id="24" name="object 35">
              <a:extLst>
                <a:ext uri="{FF2B5EF4-FFF2-40B4-BE49-F238E27FC236}">
                  <a16:creationId xmlns:a16="http://schemas.microsoft.com/office/drawing/2014/main" xmlns="" id="{78172780-D6E0-4F92-A8A3-49E2905B4107}"/>
                </a:ext>
              </a:extLst>
            </p:cNvPr>
            <p:cNvGrpSpPr/>
            <p:nvPr/>
          </p:nvGrpSpPr>
          <p:grpSpPr>
            <a:xfrm>
              <a:off x="4994909" y="2790444"/>
              <a:ext cx="822197" cy="1420495"/>
              <a:chOff x="4994909" y="2790444"/>
              <a:chExt cx="822197" cy="1420495"/>
            </a:xfrm>
          </p:grpSpPr>
          <p:sp>
            <p:nvSpPr>
              <p:cNvPr id="36" name="object 36">
                <a:extLst>
                  <a:ext uri="{FF2B5EF4-FFF2-40B4-BE49-F238E27FC236}">
                    <a16:creationId xmlns:a16="http://schemas.microsoft.com/office/drawing/2014/main" xmlns="" id="{6CBF328E-C1F2-486F-898A-30685781B01F}"/>
                  </a:ext>
                </a:extLst>
              </p:cNvPr>
              <p:cNvSpPr/>
              <p:nvPr/>
            </p:nvSpPr>
            <p:spPr>
              <a:xfrm>
                <a:off x="5413247" y="2790444"/>
                <a:ext cx="76200" cy="1420495"/>
              </a:xfrm>
              <a:custGeom>
                <a:avLst/>
                <a:gdLst/>
                <a:ahLst/>
                <a:cxnLst/>
                <a:rect l="l" t="t" r="r" b="b"/>
                <a:pathLst>
                  <a:path w="76200" h="1420495">
                    <a:moveTo>
                      <a:pt x="42714" y="75772"/>
                    </a:moveTo>
                    <a:lnTo>
                      <a:pt x="32815" y="75871"/>
                    </a:lnTo>
                    <a:lnTo>
                      <a:pt x="38100" y="1420367"/>
                    </a:lnTo>
                    <a:lnTo>
                      <a:pt x="47244" y="1420367"/>
                    </a:lnTo>
                    <a:lnTo>
                      <a:pt x="42714" y="75772"/>
                    </a:lnTo>
                    <a:close/>
                  </a:path>
                  <a:path w="76200" h="1420495">
                    <a:moveTo>
                      <a:pt x="37338" y="0"/>
                    </a:moveTo>
                    <a:lnTo>
                      <a:pt x="0" y="76199"/>
                    </a:lnTo>
                    <a:lnTo>
                      <a:pt x="32815" y="75871"/>
                    </a:lnTo>
                    <a:lnTo>
                      <a:pt x="32766" y="63245"/>
                    </a:lnTo>
                    <a:lnTo>
                      <a:pt x="69919" y="63245"/>
                    </a:lnTo>
                    <a:lnTo>
                      <a:pt x="37338" y="0"/>
                    </a:lnTo>
                    <a:close/>
                  </a:path>
                  <a:path w="76200" h="1420495">
                    <a:moveTo>
                      <a:pt x="42672" y="63245"/>
                    </a:moveTo>
                    <a:lnTo>
                      <a:pt x="32766" y="63245"/>
                    </a:lnTo>
                    <a:lnTo>
                      <a:pt x="32815" y="75871"/>
                    </a:lnTo>
                    <a:lnTo>
                      <a:pt x="42714" y="75772"/>
                    </a:lnTo>
                    <a:lnTo>
                      <a:pt x="42672" y="63245"/>
                    </a:lnTo>
                    <a:close/>
                  </a:path>
                  <a:path w="76200" h="1420495">
                    <a:moveTo>
                      <a:pt x="69919" y="63245"/>
                    </a:moveTo>
                    <a:lnTo>
                      <a:pt x="42672" y="63245"/>
                    </a:lnTo>
                    <a:lnTo>
                      <a:pt x="42714" y="75772"/>
                    </a:lnTo>
                    <a:lnTo>
                      <a:pt x="76200" y="75437"/>
                    </a:lnTo>
                    <a:lnTo>
                      <a:pt x="69919" y="63245"/>
                    </a:lnTo>
                    <a:close/>
                  </a:path>
                </a:pathLst>
              </a:custGeom>
              <a:solidFill>
                <a:srgbClr val="000000"/>
              </a:solidFill>
            </p:spPr>
            <p:txBody>
              <a:bodyPr wrap="square" lIns="0" tIns="0" rIns="0" bIns="0" rtlCol="0"/>
              <a:lstStyle/>
              <a:p>
                <a:endParaRPr/>
              </a:p>
            </p:txBody>
          </p:sp>
          <p:sp>
            <p:nvSpPr>
              <p:cNvPr id="37" name="object 37">
                <a:extLst>
                  <a:ext uri="{FF2B5EF4-FFF2-40B4-BE49-F238E27FC236}">
                    <a16:creationId xmlns:a16="http://schemas.microsoft.com/office/drawing/2014/main" xmlns="" id="{2A5096AB-6608-40FD-A8C5-B84E507930EB}"/>
                  </a:ext>
                </a:extLst>
              </p:cNvPr>
              <p:cNvSpPr/>
              <p:nvPr/>
            </p:nvSpPr>
            <p:spPr>
              <a:xfrm>
                <a:off x="5007863" y="3357423"/>
                <a:ext cx="809243" cy="547115"/>
              </a:xfrm>
              <a:prstGeom prst="rect">
                <a:avLst/>
              </a:prstGeom>
              <a:blipFill>
                <a:blip r:embed="rId1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8" name="object 38">
                <a:extLst>
                  <a:ext uri="{FF2B5EF4-FFF2-40B4-BE49-F238E27FC236}">
                    <a16:creationId xmlns:a16="http://schemas.microsoft.com/office/drawing/2014/main" xmlns="" id="{863410BB-9315-447E-8866-5CE71BC542F0}"/>
                  </a:ext>
                </a:extLst>
              </p:cNvPr>
              <p:cNvSpPr/>
              <p:nvPr/>
            </p:nvSpPr>
            <p:spPr>
              <a:xfrm>
                <a:off x="4994909" y="3341419"/>
                <a:ext cx="810006" cy="546353"/>
              </a:xfrm>
              <a:prstGeom prst="rect">
                <a:avLst/>
              </a:prstGeom>
              <a:blipFill>
                <a:blip r:embed="rId14" cstate="print"/>
                <a:stretch>
                  <a:fillRect/>
                </a:stretch>
              </a:blipFill>
              <a:ln>
                <a:solidFill>
                  <a:schemeClr val="accent5">
                    <a:lumMod val="75000"/>
                  </a:schemeClr>
                </a:solidFill>
              </a:ln>
            </p:spPr>
            <p:txBody>
              <a:bodyPr wrap="square" lIns="0" tIns="0" rIns="0" bIns="0" rtlCol="0"/>
              <a:lstStyle/>
              <a:p>
                <a:endParaRPr dirty="0"/>
              </a:p>
            </p:txBody>
          </p:sp>
        </p:grpSp>
        <p:sp>
          <p:nvSpPr>
            <p:cNvPr id="25" name="object 39">
              <a:extLst>
                <a:ext uri="{FF2B5EF4-FFF2-40B4-BE49-F238E27FC236}">
                  <a16:creationId xmlns:a16="http://schemas.microsoft.com/office/drawing/2014/main" xmlns="" id="{A16D152C-70A1-4A09-8103-7608281D6D29}"/>
                </a:ext>
              </a:extLst>
            </p:cNvPr>
            <p:cNvSpPr txBox="1"/>
            <p:nvPr/>
          </p:nvSpPr>
          <p:spPr>
            <a:xfrm>
              <a:off x="5052759" y="3484402"/>
              <a:ext cx="669166" cy="310727"/>
            </a:xfrm>
            <a:prstGeom prst="rect">
              <a:avLst/>
            </a:prstGeom>
            <a:ln w="12700">
              <a:noFill/>
            </a:ln>
          </p:spPr>
          <p:txBody>
            <a:bodyPr vert="horz" wrap="square" lIns="0" tIns="635" rIns="0" bIns="0" rtlCol="0">
              <a:spAutoFit/>
            </a:bodyPr>
            <a:lstStyle/>
            <a:p>
              <a:pPr marL="101600" algn="ctr">
                <a:lnSpc>
                  <a:spcPct val="100000"/>
                </a:lnSpc>
              </a:pPr>
              <a:r>
                <a:rPr sz="1050" b="1" spc="-5" dirty="0">
                  <a:cs typeface="Times New Roman"/>
                </a:rPr>
                <a:t>2 Votin</a:t>
              </a:r>
              <a:r>
                <a:rPr lang="en-US" sz="1050" b="1" spc="-5" dirty="0">
                  <a:cs typeface="Times New Roman"/>
                </a:rPr>
                <a:t>g </a:t>
              </a:r>
              <a:r>
                <a:rPr lang="en-US" sz="1050" b="1" spc="-25" dirty="0">
                  <a:cs typeface="Times New Roman"/>
                </a:rPr>
                <a:t>U</a:t>
              </a:r>
              <a:r>
                <a:rPr sz="1050" b="1" spc="-5" dirty="0">
                  <a:cs typeface="Times New Roman"/>
                </a:rPr>
                <a:t>nits</a:t>
              </a:r>
              <a:endParaRPr sz="1050" b="1" dirty="0">
                <a:cs typeface="Times New Roman"/>
              </a:endParaRPr>
            </a:p>
          </p:txBody>
        </p:sp>
        <p:grpSp>
          <p:nvGrpSpPr>
            <p:cNvPr id="26" name="object 40">
              <a:extLst>
                <a:ext uri="{FF2B5EF4-FFF2-40B4-BE49-F238E27FC236}">
                  <a16:creationId xmlns:a16="http://schemas.microsoft.com/office/drawing/2014/main" xmlns="" id="{6D5A6070-60C8-476E-9A71-745E2439FBBC}"/>
                </a:ext>
              </a:extLst>
            </p:cNvPr>
            <p:cNvGrpSpPr/>
            <p:nvPr/>
          </p:nvGrpSpPr>
          <p:grpSpPr>
            <a:xfrm>
              <a:off x="234695" y="4021073"/>
              <a:ext cx="870585" cy="1206500"/>
              <a:chOff x="234695" y="4021073"/>
              <a:chExt cx="870585" cy="1206500"/>
            </a:xfrm>
          </p:grpSpPr>
          <p:sp>
            <p:nvSpPr>
              <p:cNvPr id="34" name="object 41">
                <a:extLst>
                  <a:ext uri="{FF2B5EF4-FFF2-40B4-BE49-F238E27FC236}">
                    <a16:creationId xmlns:a16="http://schemas.microsoft.com/office/drawing/2014/main" xmlns="" id="{972ABA1A-A987-4689-B245-3C43BD735BD6}"/>
                  </a:ext>
                </a:extLst>
              </p:cNvPr>
              <p:cNvSpPr/>
              <p:nvPr/>
            </p:nvSpPr>
            <p:spPr>
              <a:xfrm>
                <a:off x="250679" y="4049256"/>
                <a:ext cx="854220" cy="1178063"/>
              </a:xfrm>
              <a:prstGeom prst="rect">
                <a:avLst/>
              </a:prstGeom>
              <a:blipFill>
                <a:blip r:embed="rId15"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5" name="object 42">
                <a:extLst>
                  <a:ext uri="{FF2B5EF4-FFF2-40B4-BE49-F238E27FC236}">
                    <a16:creationId xmlns:a16="http://schemas.microsoft.com/office/drawing/2014/main" xmlns="" id="{A9B259EF-79CF-4719-B907-D77B605C9438}"/>
                  </a:ext>
                </a:extLst>
              </p:cNvPr>
              <p:cNvSpPr/>
              <p:nvPr/>
            </p:nvSpPr>
            <p:spPr>
              <a:xfrm>
                <a:off x="234695" y="4021073"/>
                <a:ext cx="857250" cy="1181100"/>
              </a:xfrm>
              <a:prstGeom prst="rect">
                <a:avLst/>
              </a:prstGeom>
              <a:blipFill>
                <a:blip r:embed="rId16" cstate="print"/>
                <a:stretch>
                  <a:fillRect/>
                </a:stretch>
              </a:blipFill>
              <a:ln>
                <a:solidFill>
                  <a:srgbClr val="0070C0"/>
                </a:solidFill>
              </a:ln>
            </p:spPr>
            <p:txBody>
              <a:bodyPr wrap="square" lIns="0" tIns="0" rIns="0" bIns="0" rtlCol="0"/>
              <a:lstStyle/>
              <a:p>
                <a:endParaRPr/>
              </a:p>
            </p:txBody>
          </p:sp>
        </p:grpSp>
        <p:sp>
          <p:nvSpPr>
            <p:cNvPr id="27" name="object 43">
              <a:extLst>
                <a:ext uri="{FF2B5EF4-FFF2-40B4-BE49-F238E27FC236}">
                  <a16:creationId xmlns:a16="http://schemas.microsoft.com/office/drawing/2014/main" xmlns="" id="{0E64F0A5-DB66-4500-95E4-B12092046EBD}"/>
                </a:ext>
              </a:extLst>
            </p:cNvPr>
            <p:cNvSpPr txBox="1"/>
            <p:nvPr/>
          </p:nvSpPr>
          <p:spPr>
            <a:xfrm>
              <a:off x="162168" y="4096722"/>
              <a:ext cx="1021023" cy="1003061"/>
            </a:xfrm>
            <a:prstGeom prst="rect">
              <a:avLst/>
            </a:prstGeom>
            <a:ln w="12700">
              <a:noFill/>
            </a:ln>
          </p:spPr>
          <p:txBody>
            <a:bodyPr vert="horz" wrap="square" lIns="0" tIns="1270" rIns="0" bIns="0" rtlCol="0">
              <a:spAutoFit/>
            </a:bodyPr>
            <a:lstStyle/>
            <a:p>
              <a:pPr>
                <a:lnSpc>
                  <a:spcPct val="100000"/>
                </a:lnSpc>
                <a:spcBef>
                  <a:spcPts val="10"/>
                </a:spcBef>
              </a:pPr>
              <a:endParaRPr sz="1250" dirty="0">
                <a:latin typeface="Times New Roman"/>
                <a:cs typeface="Times New Roman"/>
              </a:endParaRPr>
            </a:p>
            <a:p>
              <a:pPr marL="120650" marR="111125" algn="ctr">
                <a:lnSpc>
                  <a:spcPts val="1040"/>
                </a:lnSpc>
              </a:pPr>
              <a:r>
                <a:rPr sz="1050" b="1" dirty="0">
                  <a:cs typeface="Times New Roman"/>
                </a:rPr>
                <a:t>Sale/</a:t>
              </a:r>
              <a:r>
                <a:rPr sz="1050" b="1" spc="-5" dirty="0">
                  <a:cs typeface="Times New Roman"/>
                </a:rPr>
                <a:t>T</a:t>
              </a:r>
              <a:r>
                <a:rPr sz="1050" b="1" dirty="0">
                  <a:cs typeface="Times New Roman"/>
                </a:rPr>
                <a:t>ransfer  of 96</a:t>
              </a:r>
              <a:r>
                <a:rPr sz="1050" b="1" spc="-50" dirty="0">
                  <a:cs typeface="Times New Roman"/>
                </a:rPr>
                <a:t> </a:t>
              </a:r>
              <a:r>
                <a:rPr sz="1050" b="1" dirty="0">
                  <a:cs typeface="Times New Roman"/>
                </a:rPr>
                <a:t>LLC</a:t>
              </a:r>
            </a:p>
            <a:p>
              <a:pPr algn="ctr">
                <a:lnSpc>
                  <a:spcPts val="980"/>
                </a:lnSpc>
              </a:pPr>
              <a:r>
                <a:rPr sz="1050" b="1" spc="-5" dirty="0">
                  <a:cs typeface="Times New Roman"/>
                </a:rPr>
                <a:t>Non-Voting</a:t>
              </a:r>
              <a:endParaRPr sz="1050" b="1" dirty="0">
                <a:cs typeface="Times New Roman"/>
              </a:endParaRPr>
            </a:p>
            <a:p>
              <a:pPr marL="163195" marR="156210" indent="635" algn="ctr">
                <a:lnSpc>
                  <a:spcPct val="95800"/>
                </a:lnSpc>
                <a:spcBef>
                  <a:spcPts val="25"/>
                </a:spcBef>
              </a:pPr>
              <a:r>
                <a:rPr sz="1050" b="1" dirty="0">
                  <a:cs typeface="Times New Roman"/>
                </a:rPr>
                <a:t>Units to  </a:t>
              </a:r>
              <a:r>
                <a:rPr sz="1050" b="1" spc="-5" dirty="0">
                  <a:cs typeface="Times New Roman"/>
                </a:rPr>
                <a:t>SLAT</a:t>
              </a:r>
              <a:r>
                <a:rPr sz="1050" b="1" spc="-80" dirty="0">
                  <a:cs typeface="Times New Roman"/>
                </a:rPr>
                <a:t> </a:t>
              </a:r>
              <a:r>
                <a:rPr sz="1050" b="1" spc="-5" dirty="0">
                  <a:cs typeface="Times New Roman"/>
                </a:rPr>
                <a:t>f/b/o  Mary</a:t>
              </a:r>
              <a:endParaRPr sz="1050" b="1" dirty="0">
                <a:cs typeface="Times New Roman"/>
              </a:endParaRPr>
            </a:p>
          </p:txBody>
        </p:sp>
        <p:grpSp>
          <p:nvGrpSpPr>
            <p:cNvPr id="28" name="object 44">
              <a:extLst>
                <a:ext uri="{FF2B5EF4-FFF2-40B4-BE49-F238E27FC236}">
                  <a16:creationId xmlns:a16="http://schemas.microsoft.com/office/drawing/2014/main" xmlns="" id="{FD5BDCA1-4388-45F0-8130-BFC1BEB7A31C}"/>
                </a:ext>
              </a:extLst>
            </p:cNvPr>
            <p:cNvGrpSpPr/>
            <p:nvPr/>
          </p:nvGrpSpPr>
          <p:grpSpPr>
            <a:xfrm>
              <a:off x="244602" y="2884170"/>
              <a:ext cx="2959099" cy="4390533"/>
              <a:chOff x="244602" y="2884170"/>
              <a:chExt cx="2959099" cy="4390533"/>
            </a:xfrm>
          </p:grpSpPr>
          <p:sp>
            <p:nvSpPr>
              <p:cNvPr id="30" name="object 45">
                <a:extLst>
                  <a:ext uri="{FF2B5EF4-FFF2-40B4-BE49-F238E27FC236}">
                    <a16:creationId xmlns:a16="http://schemas.microsoft.com/office/drawing/2014/main" xmlns="" id="{DCBAD525-7ADA-47E5-A498-F3220356B68F}"/>
                  </a:ext>
                </a:extLst>
              </p:cNvPr>
              <p:cNvSpPr/>
              <p:nvPr/>
            </p:nvSpPr>
            <p:spPr>
              <a:xfrm>
                <a:off x="1115568" y="2884170"/>
                <a:ext cx="76200" cy="4365625"/>
              </a:xfrm>
              <a:custGeom>
                <a:avLst/>
                <a:gdLst/>
                <a:ahLst/>
                <a:cxnLst/>
                <a:rect l="l" t="t" r="r" b="b"/>
                <a:pathLst>
                  <a:path w="76200" h="4365625">
                    <a:moveTo>
                      <a:pt x="42671" y="63246"/>
                    </a:moveTo>
                    <a:lnTo>
                      <a:pt x="33528" y="63246"/>
                    </a:lnTo>
                    <a:lnTo>
                      <a:pt x="33528" y="101346"/>
                    </a:lnTo>
                    <a:lnTo>
                      <a:pt x="42671" y="101346"/>
                    </a:lnTo>
                    <a:lnTo>
                      <a:pt x="42671" y="63246"/>
                    </a:lnTo>
                    <a:close/>
                  </a:path>
                  <a:path w="76200" h="4365625">
                    <a:moveTo>
                      <a:pt x="38100" y="0"/>
                    </a:moveTo>
                    <a:lnTo>
                      <a:pt x="0" y="76200"/>
                    </a:lnTo>
                    <a:lnTo>
                      <a:pt x="33528" y="76200"/>
                    </a:lnTo>
                    <a:lnTo>
                      <a:pt x="33528" y="63246"/>
                    </a:lnTo>
                    <a:lnTo>
                      <a:pt x="69723" y="63246"/>
                    </a:lnTo>
                    <a:lnTo>
                      <a:pt x="38100" y="0"/>
                    </a:lnTo>
                    <a:close/>
                  </a:path>
                  <a:path w="76200" h="4365625">
                    <a:moveTo>
                      <a:pt x="69723" y="63246"/>
                    </a:moveTo>
                    <a:lnTo>
                      <a:pt x="42671" y="63246"/>
                    </a:lnTo>
                    <a:lnTo>
                      <a:pt x="42671" y="76200"/>
                    </a:lnTo>
                    <a:lnTo>
                      <a:pt x="76200" y="76200"/>
                    </a:lnTo>
                    <a:lnTo>
                      <a:pt x="69723" y="63246"/>
                    </a:lnTo>
                    <a:close/>
                  </a:path>
                  <a:path w="76200" h="4365625">
                    <a:moveTo>
                      <a:pt x="42671" y="130301"/>
                    </a:moveTo>
                    <a:lnTo>
                      <a:pt x="33528" y="130301"/>
                    </a:lnTo>
                    <a:lnTo>
                      <a:pt x="33528" y="168401"/>
                    </a:lnTo>
                    <a:lnTo>
                      <a:pt x="42671" y="168401"/>
                    </a:lnTo>
                    <a:lnTo>
                      <a:pt x="42671" y="130301"/>
                    </a:lnTo>
                    <a:close/>
                  </a:path>
                  <a:path w="76200" h="4365625">
                    <a:moveTo>
                      <a:pt x="42671" y="196596"/>
                    </a:moveTo>
                    <a:lnTo>
                      <a:pt x="33528" y="196596"/>
                    </a:lnTo>
                    <a:lnTo>
                      <a:pt x="33528" y="234696"/>
                    </a:lnTo>
                    <a:lnTo>
                      <a:pt x="42671" y="234696"/>
                    </a:lnTo>
                    <a:lnTo>
                      <a:pt x="42671" y="196596"/>
                    </a:lnTo>
                    <a:close/>
                  </a:path>
                  <a:path w="76200" h="4365625">
                    <a:moveTo>
                      <a:pt x="42671" y="263651"/>
                    </a:moveTo>
                    <a:lnTo>
                      <a:pt x="33528" y="263651"/>
                    </a:lnTo>
                    <a:lnTo>
                      <a:pt x="33528" y="301751"/>
                    </a:lnTo>
                    <a:lnTo>
                      <a:pt x="43434" y="301751"/>
                    </a:lnTo>
                    <a:lnTo>
                      <a:pt x="42671" y="263651"/>
                    </a:lnTo>
                    <a:close/>
                  </a:path>
                  <a:path w="76200" h="4365625">
                    <a:moveTo>
                      <a:pt x="43434" y="329946"/>
                    </a:moveTo>
                    <a:lnTo>
                      <a:pt x="33528" y="329946"/>
                    </a:lnTo>
                    <a:lnTo>
                      <a:pt x="33528" y="368046"/>
                    </a:lnTo>
                    <a:lnTo>
                      <a:pt x="43434" y="368046"/>
                    </a:lnTo>
                    <a:lnTo>
                      <a:pt x="43434" y="329946"/>
                    </a:lnTo>
                    <a:close/>
                  </a:path>
                  <a:path w="76200" h="4365625">
                    <a:moveTo>
                      <a:pt x="43434" y="397001"/>
                    </a:moveTo>
                    <a:lnTo>
                      <a:pt x="33528" y="397001"/>
                    </a:lnTo>
                    <a:lnTo>
                      <a:pt x="33528" y="435101"/>
                    </a:lnTo>
                    <a:lnTo>
                      <a:pt x="43434" y="435101"/>
                    </a:lnTo>
                    <a:lnTo>
                      <a:pt x="43434" y="397001"/>
                    </a:lnTo>
                    <a:close/>
                  </a:path>
                  <a:path w="76200" h="4365625">
                    <a:moveTo>
                      <a:pt x="43434" y="463296"/>
                    </a:moveTo>
                    <a:lnTo>
                      <a:pt x="33528" y="463296"/>
                    </a:lnTo>
                    <a:lnTo>
                      <a:pt x="33528" y="501396"/>
                    </a:lnTo>
                    <a:lnTo>
                      <a:pt x="43434" y="501396"/>
                    </a:lnTo>
                    <a:lnTo>
                      <a:pt x="43434" y="463296"/>
                    </a:lnTo>
                    <a:close/>
                  </a:path>
                  <a:path w="76200" h="4365625">
                    <a:moveTo>
                      <a:pt x="43434" y="530351"/>
                    </a:moveTo>
                    <a:lnTo>
                      <a:pt x="33528" y="530351"/>
                    </a:lnTo>
                    <a:lnTo>
                      <a:pt x="33528" y="568451"/>
                    </a:lnTo>
                    <a:lnTo>
                      <a:pt x="43434" y="568451"/>
                    </a:lnTo>
                    <a:lnTo>
                      <a:pt x="43434" y="530351"/>
                    </a:lnTo>
                    <a:close/>
                  </a:path>
                  <a:path w="76200" h="4365625">
                    <a:moveTo>
                      <a:pt x="43434" y="596646"/>
                    </a:moveTo>
                    <a:lnTo>
                      <a:pt x="33528" y="596646"/>
                    </a:lnTo>
                    <a:lnTo>
                      <a:pt x="33528" y="634746"/>
                    </a:lnTo>
                    <a:lnTo>
                      <a:pt x="43434" y="634746"/>
                    </a:lnTo>
                    <a:lnTo>
                      <a:pt x="43434" y="596646"/>
                    </a:lnTo>
                    <a:close/>
                  </a:path>
                  <a:path w="76200" h="4365625">
                    <a:moveTo>
                      <a:pt x="43434" y="663701"/>
                    </a:moveTo>
                    <a:lnTo>
                      <a:pt x="33528" y="663701"/>
                    </a:lnTo>
                    <a:lnTo>
                      <a:pt x="33528" y="701801"/>
                    </a:lnTo>
                    <a:lnTo>
                      <a:pt x="43434" y="701801"/>
                    </a:lnTo>
                    <a:lnTo>
                      <a:pt x="43434" y="663701"/>
                    </a:lnTo>
                    <a:close/>
                  </a:path>
                  <a:path w="76200" h="4365625">
                    <a:moveTo>
                      <a:pt x="43434" y="729995"/>
                    </a:moveTo>
                    <a:lnTo>
                      <a:pt x="33528" y="729995"/>
                    </a:lnTo>
                    <a:lnTo>
                      <a:pt x="33528" y="768095"/>
                    </a:lnTo>
                    <a:lnTo>
                      <a:pt x="43434" y="768095"/>
                    </a:lnTo>
                    <a:lnTo>
                      <a:pt x="43434" y="729995"/>
                    </a:lnTo>
                    <a:close/>
                  </a:path>
                  <a:path w="76200" h="4365625">
                    <a:moveTo>
                      <a:pt x="43434" y="797051"/>
                    </a:moveTo>
                    <a:lnTo>
                      <a:pt x="33528" y="797051"/>
                    </a:lnTo>
                    <a:lnTo>
                      <a:pt x="33528" y="835151"/>
                    </a:lnTo>
                    <a:lnTo>
                      <a:pt x="43434" y="835151"/>
                    </a:lnTo>
                    <a:lnTo>
                      <a:pt x="43434" y="797051"/>
                    </a:lnTo>
                    <a:close/>
                  </a:path>
                  <a:path w="76200" h="4365625">
                    <a:moveTo>
                      <a:pt x="43434" y="863345"/>
                    </a:moveTo>
                    <a:lnTo>
                      <a:pt x="33528" y="863345"/>
                    </a:lnTo>
                    <a:lnTo>
                      <a:pt x="33528" y="901445"/>
                    </a:lnTo>
                    <a:lnTo>
                      <a:pt x="43434" y="901445"/>
                    </a:lnTo>
                    <a:lnTo>
                      <a:pt x="43434" y="863345"/>
                    </a:lnTo>
                    <a:close/>
                  </a:path>
                  <a:path w="76200" h="4365625">
                    <a:moveTo>
                      <a:pt x="43434" y="930401"/>
                    </a:moveTo>
                    <a:lnTo>
                      <a:pt x="33528" y="930401"/>
                    </a:lnTo>
                    <a:lnTo>
                      <a:pt x="33528" y="968501"/>
                    </a:lnTo>
                    <a:lnTo>
                      <a:pt x="43434" y="968501"/>
                    </a:lnTo>
                    <a:lnTo>
                      <a:pt x="43434" y="930401"/>
                    </a:lnTo>
                    <a:close/>
                  </a:path>
                  <a:path w="76200" h="4365625">
                    <a:moveTo>
                      <a:pt x="43434" y="996695"/>
                    </a:moveTo>
                    <a:lnTo>
                      <a:pt x="33528" y="996695"/>
                    </a:lnTo>
                    <a:lnTo>
                      <a:pt x="33528" y="1034795"/>
                    </a:lnTo>
                    <a:lnTo>
                      <a:pt x="43434" y="1034795"/>
                    </a:lnTo>
                    <a:lnTo>
                      <a:pt x="43434" y="996695"/>
                    </a:lnTo>
                    <a:close/>
                  </a:path>
                  <a:path w="76200" h="4365625">
                    <a:moveTo>
                      <a:pt x="43434" y="1063752"/>
                    </a:moveTo>
                    <a:lnTo>
                      <a:pt x="33528" y="1063752"/>
                    </a:lnTo>
                    <a:lnTo>
                      <a:pt x="33528" y="1101852"/>
                    </a:lnTo>
                    <a:lnTo>
                      <a:pt x="43434" y="1101852"/>
                    </a:lnTo>
                    <a:lnTo>
                      <a:pt x="43434" y="1063752"/>
                    </a:lnTo>
                    <a:close/>
                  </a:path>
                  <a:path w="76200" h="4365625">
                    <a:moveTo>
                      <a:pt x="43434" y="1130045"/>
                    </a:moveTo>
                    <a:lnTo>
                      <a:pt x="33528" y="1130045"/>
                    </a:lnTo>
                    <a:lnTo>
                      <a:pt x="33528" y="1168145"/>
                    </a:lnTo>
                    <a:lnTo>
                      <a:pt x="43434" y="1168145"/>
                    </a:lnTo>
                    <a:lnTo>
                      <a:pt x="43434" y="1130045"/>
                    </a:lnTo>
                    <a:close/>
                  </a:path>
                  <a:path w="76200" h="4365625">
                    <a:moveTo>
                      <a:pt x="43434" y="1197102"/>
                    </a:moveTo>
                    <a:lnTo>
                      <a:pt x="33528" y="1197102"/>
                    </a:lnTo>
                    <a:lnTo>
                      <a:pt x="33528" y="1235202"/>
                    </a:lnTo>
                    <a:lnTo>
                      <a:pt x="43434" y="1235202"/>
                    </a:lnTo>
                    <a:lnTo>
                      <a:pt x="43434" y="1197102"/>
                    </a:lnTo>
                    <a:close/>
                  </a:path>
                  <a:path w="76200" h="4365625">
                    <a:moveTo>
                      <a:pt x="43434" y="1263395"/>
                    </a:moveTo>
                    <a:lnTo>
                      <a:pt x="33528" y="1263395"/>
                    </a:lnTo>
                    <a:lnTo>
                      <a:pt x="33528" y="1301495"/>
                    </a:lnTo>
                    <a:lnTo>
                      <a:pt x="43434" y="1301495"/>
                    </a:lnTo>
                    <a:lnTo>
                      <a:pt x="43434" y="1263395"/>
                    </a:lnTo>
                    <a:close/>
                  </a:path>
                  <a:path w="76200" h="4365625">
                    <a:moveTo>
                      <a:pt x="43434" y="1330452"/>
                    </a:moveTo>
                    <a:lnTo>
                      <a:pt x="33528" y="1330452"/>
                    </a:lnTo>
                    <a:lnTo>
                      <a:pt x="33528" y="1368552"/>
                    </a:lnTo>
                    <a:lnTo>
                      <a:pt x="43434" y="1368552"/>
                    </a:lnTo>
                    <a:lnTo>
                      <a:pt x="43434" y="1330452"/>
                    </a:lnTo>
                    <a:close/>
                  </a:path>
                  <a:path w="76200" h="4365625">
                    <a:moveTo>
                      <a:pt x="43434" y="1396745"/>
                    </a:moveTo>
                    <a:lnTo>
                      <a:pt x="33528" y="1396745"/>
                    </a:lnTo>
                    <a:lnTo>
                      <a:pt x="33528" y="1434845"/>
                    </a:lnTo>
                    <a:lnTo>
                      <a:pt x="43434" y="1434845"/>
                    </a:lnTo>
                    <a:lnTo>
                      <a:pt x="43434" y="1396745"/>
                    </a:lnTo>
                    <a:close/>
                  </a:path>
                  <a:path w="76200" h="4365625">
                    <a:moveTo>
                      <a:pt x="43434" y="1463802"/>
                    </a:moveTo>
                    <a:lnTo>
                      <a:pt x="33528" y="1463802"/>
                    </a:lnTo>
                    <a:lnTo>
                      <a:pt x="33528" y="1501902"/>
                    </a:lnTo>
                    <a:lnTo>
                      <a:pt x="43434" y="1501902"/>
                    </a:lnTo>
                    <a:lnTo>
                      <a:pt x="43434" y="1463802"/>
                    </a:lnTo>
                    <a:close/>
                  </a:path>
                  <a:path w="76200" h="4365625">
                    <a:moveTo>
                      <a:pt x="43434" y="1530095"/>
                    </a:moveTo>
                    <a:lnTo>
                      <a:pt x="33528" y="1530095"/>
                    </a:lnTo>
                    <a:lnTo>
                      <a:pt x="33528" y="1568195"/>
                    </a:lnTo>
                    <a:lnTo>
                      <a:pt x="43434" y="1568195"/>
                    </a:lnTo>
                    <a:lnTo>
                      <a:pt x="43434" y="1530095"/>
                    </a:lnTo>
                    <a:close/>
                  </a:path>
                  <a:path w="76200" h="4365625">
                    <a:moveTo>
                      <a:pt x="43434" y="1597152"/>
                    </a:moveTo>
                    <a:lnTo>
                      <a:pt x="33528" y="1597152"/>
                    </a:lnTo>
                    <a:lnTo>
                      <a:pt x="34290" y="1635252"/>
                    </a:lnTo>
                    <a:lnTo>
                      <a:pt x="43434" y="1635252"/>
                    </a:lnTo>
                    <a:lnTo>
                      <a:pt x="43434" y="1597152"/>
                    </a:lnTo>
                    <a:close/>
                  </a:path>
                  <a:path w="76200" h="4365625">
                    <a:moveTo>
                      <a:pt x="43434" y="1663445"/>
                    </a:moveTo>
                    <a:lnTo>
                      <a:pt x="34290" y="1663445"/>
                    </a:lnTo>
                    <a:lnTo>
                      <a:pt x="34290" y="1701545"/>
                    </a:lnTo>
                    <a:lnTo>
                      <a:pt x="43434" y="1701545"/>
                    </a:lnTo>
                    <a:lnTo>
                      <a:pt x="43434" y="1663445"/>
                    </a:lnTo>
                    <a:close/>
                  </a:path>
                  <a:path w="76200" h="4365625">
                    <a:moveTo>
                      <a:pt x="43434" y="1730502"/>
                    </a:moveTo>
                    <a:lnTo>
                      <a:pt x="34290" y="1730502"/>
                    </a:lnTo>
                    <a:lnTo>
                      <a:pt x="34290" y="1768602"/>
                    </a:lnTo>
                    <a:lnTo>
                      <a:pt x="43434" y="1768602"/>
                    </a:lnTo>
                    <a:lnTo>
                      <a:pt x="43434" y="1730502"/>
                    </a:lnTo>
                    <a:close/>
                  </a:path>
                  <a:path w="76200" h="4365625">
                    <a:moveTo>
                      <a:pt x="43434" y="1796795"/>
                    </a:moveTo>
                    <a:lnTo>
                      <a:pt x="34290" y="1796795"/>
                    </a:lnTo>
                    <a:lnTo>
                      <a:pt x="34290" y="1834895"/>
                    </a:lnTo>
                    <a:lnTo>
                      <a:pt x="43434" y="1834895"/>
                    </a:lnTo>
                    <a:lnTo>
                      <a:pt x="43434" y="1796795"/>
                    </a:lnTo>
                    <a:close/>
                  </a:path>
                  <a:path w="76200" h="4365625">
                    <a:moveTo>
                      <a:pt x="43434" y="1863852"/>
                    </a:moveTo>
                    <a:lnTo>
                      <a:pt x="34290" y="1863852"/>
                    </a:lnTo>
                    <a:lnTo>
                      <a:pt x="34290" y="1901952"/>
                    </a:lnTo>
                    <a:lnTo>
                      <a:pt x="43434" y="1901952"/>
                    </a:lnTo>
                    <a:lnTo>
                      <a:pt x="43434" y="1863852"/>
                    </a:lnTo>
                    <a:close/>
                  </a:path>
                  <a:path w="76200" h="4365625">
                    <a:moveTo>
                      <a:pt x="43434" y="1930145"/>
                    </a:moveTo>
                    <a:lnTo>
                      <a:pt x="34290" y="1930145"/>
                    </a:lnTo>
                    <a:lnTo>
                      <a:pt x="34290" y="1968245"/>
                    </a:lnTo>
                    <a:lnTo>
                      <a:pt x="43434" y="1968245"/>
                    </a:lnTo>
                    <a:lnTo>
                      <a:pt x="43434" y="1930145"/>
                    </a:lnTo>
                    <a:close/>
                  </a:path>
                  <a:path w="76200" h="4365625">
                    <a:moveTo>
                      <a:pt x="43434" y="1997202"/>
                    </a:moveTo>
                    <a:lnTo>
                      <a:pt x="34290" y="1997202"/>
                    </a:lnTo>
                    <a:lnTo>
                      <a:pt x="34290" y="2035302"/>
                    </a:lnTo>
                    <a:lnTo>
                      <a:pt x="43434" y="2035302"/>
                    </a:lnTo>
                    <a:lnTo>
                      <a:pt x="43434" y="1997202"/>
                    </a:lnTo>
                    <a:close/>
                  </a:path>
                  <a:path w="76200" h="4365625">
                    <a:moveTo>
                      <a:pt x="43434" y="2063495"/>
                    </a:moveTo>
                    <a:lnTo>
                      <a:pt x="34290" y="2063495"/>
                    </a:lnTo>
                    <a:lnTo>
                      <a:pt x="34290" y="2101595"/>
                    </a:lnTo>
                    <a:lnTo>
                      <a:pt x="43434" y="2101595"/>
                    </a:lnTo>
                    <a:lnTo>
                      <a:pt x="43434" y="2063495"/>
                    </a:lnTo>
                    <a:close/>
                  </a:path>
                  <a:path w="76200" h="4365625">
                    <a:moveTo>
                      <a:pt x="43434" y="2130552"/>
                    </a:moveTo>
                    <a:lnTo>
                      <a:pt x="34290" y="2130552"/>
                    </a:lnTo>
                    <a:lnTo>
                      <a:pt x="34290" y="2168652"/>
                    </a:lnTo>
                    <a:lnTo>
                      <a:pt x="43434" y="2168652"/>
                    </a:lnTo>
                    <a:lnTo>
                      <a:pt x="43434" y="2130552"/>
                    </a:lnTo>
                    <a:close/>
                  </a:path>
                  <a:path w="76200" h="4365625">
                    <a:moveTo>
                      <a:pt x="43434" y="2196845"/>
                    </a:moveTo>
                    <a:lnTo>
                      <a:pt x="34290" y="2196845"/>
                    </a:lnTo>
                    <a:lnTo>
                      <a:pt x="34290" y="2234945"/>
                    </a:lnTo>
                    <a:lnTo>
                      <a:pt x="43434" y="2234945"/>
                    </a:lnTo>
                    <a:lnTo>
                      <a:pt x="43434" y="2196845"/>
                    </a:lnTo>
                    <a:close/>
                  </a:path>
                  <a:path w="76200" h="4365625">
                    <a:moveTo>
                      <a:pt x="43434" y="2263902"/>
                    </a:moveTo>
                    <a:lnTo>
                      <a:pt x="34290" y="2263902"/>
                    </a:lnTo>
                    <a:lnTo>
                      <a:pt x="34290" y="2302002"/>
                    </a:lnTo>
                    <a:lnTo>
                      <a:pt x="43434" y="2302002"/>
                    </a:lnTo>
                    <a:lnTo>
                      <a:pt x="43434" y="2263902"/>
                    </a:lnTo>
                    <a:close/>
                  </a:path>
                  <a:path w="76200" h="4365625">
                    <a:moveTo>
                      <a:pt x="43434" y="2330195"/>
                    </a:moveTo>
                    <a:lnTo>
                      <a:pt x="34290" y="2330195"/>
                    </a:lnTo>
                    <a:lnTo>
                      <a:pt x="34290" y="2368295"/>
                    </a:lnTo>
                    <a:lnTo>
                      <a:pt x="43434" y="2368295"/>
                    </a:lnTo>
                    <a:lnTo>
                      <a:pt x="43434" y="2330195"/>
                    </a:lnTo>
                    <a:close/>
                  </a:path>
                  <a:path w="76200" h="4365625">
                    <a:moveTo>
                      <a:pt x="43434" y="2397252"/>
                    </a:moveTo>
                    <a:lnTo>
                      <a:pt x="34290" y="2397252"/>
                    </a:lnTo>
                    <a:lnTo>
                      <a:pt x="34290" y="2435352"/>
                    </a:lnTo>
                    <a:lnTo>
                      <a:pt x="43434" y="2435352"/>
                    </a:lnTo>
                    <a:lnTo>
                      <a:pt x="43434" y="2397252"/>
                    </a:lnTo>
                    <a:close/>
                  </a:path>
                  <a:path w="76200" h="4365625">
                    <a:moveTo>
                      <a:pt x="43434" y="2463545"/>
                    </a:moveTo>
                    <a:lnTo>
                      <a:pt x="34290" y="2463545"/>
                    </a:lnTo>
                    <a:lnTo>
                      <a:pt x="34290" y="2501645"/>
                    </a:lnTo>
                    <a:lnTo>
                      <a:pt x="43434" y="2501645"/>
                    </a:lnTo>
                    <a:lnTo>
                      <a:pt x="43434" y="2463545"/>
                    </a:lnTo>
                    <a:close/>
                  </a:path>
                  <a:path w="76200" h="4365625">
                    <a:moveTo>
                      <a:pt x="43434" y="2530602"/>
                    </a:moveTo>
                    <a:lnTo>
                      <a:pt x="34290" y="2530602"/>
                    </a:lnTo>
                    <a:lnTo>
                      <a:pt x="34290" y="2568702"/>
                    </a:lnTo>
                    <a:lnTo>
                      <a:pt x="43434" y="2568702"/>
                    </a:lnTo>
                    <a:lnTo>
                      <a:pt x="43434" y="2530602"/>
                    </a:lnTo>
                    <a:close/>
                  </a:path>
                  <a:path w="76200" h="4365625">
                    <a:moveTo>
                      <a:pt x="43434" y="2596895"/>
                    </a:moveTo>
                    <a:lnTo>
                      <a:pt x="34290" y="2596895"/>
                    </a:lnTo>
                    <a:lnTo>
                      <a:pt x="34290" y="2634995"/>
                    </a:lnTo>
                    <a:lnTo>
                      <a:pt x="43434" y="2634995"/>
                    </a:lnTo>
                    <a:lnTo>
                      <a:pt x="43434" y="2596895"/>
                    </a:lnTo>
                    <a:close/>
                  </a:path>
                  <a:path w="76200" h="4365625">
                    <a:moveTo>
                      <a:pt x="43434" y="2663952"/>
                    </a:moveTo>
                    <a:lnTo>
                      <a:pt x="34290" y="2663952"/>
                    </a:lnTo>
                    <a:lnTo>
                      <a:pt x="34290" y="2702052"/>
                    </a:lnTo>
                    <a:lnTo>
                      <a:pt x="43434" y="2702052"/>
                    </a:lnTo>
                    <a:lnTo>
                      <a:pt x="43434" y="2663952"/>
                    </a:lnTo>
                    <a:close/>
                  </a:path>
                  <a:path w="76200" h="4365625">
                    <a:moveTo>
                      <a:pt x="43434" y="2730245"/>
                    </a:moveTo>
                    <a:lnTo>
                      <a:pt x="34290" y="2730245"/>
                    </a:lnTo>
                    <a:lnTo>
                      <a:pt x="34290" y="2768345"/>
                    </a:lnTo>
                    <a:lnTo>
                      <a:pt x="43434" y="2768345"/>
                    </a:lnTo>
                    <a:lnTo>
                      <a:pt x="43434" y="2730245"/>
                    </a:lnTo>
                    <a:close/>
                  </a:path>
                  <a:path w="76200" h="4365625">
                    <a:moveTo>
                      <a:pt x="43434" y="2797302"/>
                    </a:moveTo>
                    <a:lnTo>
                      <a:pt x="34290" y="2797302"/>
                    </a:lnTo>
                    <a:lnTo>
                      <a:pt x="34290" y="2835402"/>
                    </a:lnTo>
                    <a:lnTo>
                      <a:pt x="43434" y="2835402"/>
                    </a:lnTo>
                    <a:lnTo>
                      <a:pt x="43434" y="2797302"/>
                    </a:lnTo>
                    <a:close/>
                  </a:path>
                  <a:path w="76200" h="4365625">
                    <a:moveTo>
                      <a:pt x="43434" y="2863595"/>
                    </a:moveTo>
                    <a:lnTo>
                      <a:pt x="34290" y="2863595"/>
                    </a:lnTo>
                    <a:lnTo>
                      <a:pt x="34290" y="2901695"/>
                    </a:lnTo>
                    <a:lnTo>
                      <a:pt x="43434" y="2901695"/>
                    </a:lnTo>
                    <a:lnTo>
                      <a:pt x="43434" y="2863595"/>
                    </a:lnTo>
                    <a:close/>
                  </a:path>
                  <a:path w="76200" h="4365625">
                    <a:moveTo>
                      <a:pt x="44196" y="2930652"/>
                    </a:moveTo>
                    <a:lnTo>
                      <a:pt x="34290" y="2930652"/>
                    </a:lnTo>
                    <a:lnTo>
                      <a:pt x="34290" y="2968752"/>
                    </a:lnTo>
                    <a:lnTo>
                      <a:pt x="44196" y="2968752"/>
                    </a:lnTo>
                    <a:lnTo>
                      <a:pt x="44196" y="2930652"/>
                    </a:lnTo>
                    <a:close/>
                  </a:path>
                  <a:path w="76200" h="4365625">
                    <a:moveTo>
                      <a:pt x="44196" y="2996945"/>
                    </a:moveTo>
                    <a:lnTo>
                      <a:pt x="34290" y="2996945"/>
                    </a:lnTo>
                    <a:lnTo>
                      <a:pt x="34290" y="3035045"/>
                    </a:lnTo>
                    <a:lnTo>
                      <a:pt x="44196" y="3035045"/>
                    </a:lnTo>
                    <a:lnTo>
                      <a:pt x="44196" y="2996945"/>
                    </a:lnTo>
                    <a:close/>
                  </a:path>
                  <a:path w="76200" h="4365625">
                    <a:moveTo>
                      <a:pt x="44196" y="3064002"/>
                    </a:moveTo>
                    <a:lnTo>
                      <a:pt x="34290" y="3064002"/>
                    </a:lnTo>
                    <a:lnTo>
                      <a:pt x="34290" y="3102102"/>
                    </a:lnTo>
                    <a:lnTo>
                      <a:pt x="44196" y="3102102"/>
                    </a:lnTo>
                    <a:lnTo>
                      <a:pt x="44196" y="3064002"/>
                    </a:lnTo>
                    <a:close/>
                  </a:path>
                  <a:path w="76200" h="4365625">
                    <a:moveTo>
                      <a:pt x="44196" y="3130295"/>
                    </a:moveTo>
                    <a:lnTo>
                      <a:pt x="34290" y="3130295"/>
                    </a:lnTo>
                    <a:lnTo>
                      <a:pt x="34290" y="3168395"/>
                    </a:lnTo>
                    <a:lnTo>
                      <a:pt x="44196" y="3168395"/>
                    </a:lnTo>
                    <a:lnTo>
                      <a:pt x="44196" y="3130295"/>
                    </a:lnTo>
                    <a:close/>
                  </a:path>
                  <a:path w="76200" h="4365625">
                    <a:moveTo>
                      <a:pt x="44196" y="3197352"/>
                    </a:moveTo>
                    <a:lnTo>
                      <a:pt x="34290" y="3197352"/>
                    </a:lnTo>
                    <a:lnTo>
                      <a:pt x="34290" y="3235452"/>
                    </a:lnTo>
                    <a:lnTo>
                      <a:pt x="44196" y="3235452"/>
                    </a:lnTo>
                    <a:lnTo>
                      <a:pt x="44196" y="3197352"/>
                    </a:lnTo>
                    <a:close/>
                  </a:path>
                  <a:path w="76200" h="4365625">
                    <a:moveTo>
                      <a:pt x="44196" y="3263645"/>
                    </a:moveTo>
                    <a:lnTo>
                      <a:pt x="34290" y="3263645"/>
                    </a:lnTo>
                    <a:lnTo>
                      <a:pt x="34290" y="3301745"/>
                    </a:lnTo>
                    <a:lnTo>
                      <a:pt x="44196" y="3301745"/>
                    </a:lnTo>
                    <a:lnTo>
                      <a:pt x="44196" y="3263645"/>
                    </a:lnTo>
                    <a:close/>
                  </a:path>
                  <a:path w="76200" h="4365625">
                    <a:moveTo>
                      <a:pt x="44196" y="3330702"/>
                    </a:moveTo>
                    <a:lnTo>
                      <a:pt x="34290" y="3330702"/>
                    </a:lnTo>
                    <a:lnTo>
                      <a:pt x="34290" y="3368802"/>
                    </a:lnTo>
                    <a:lnTo>
                      <a:pt x="44196" y="3368802"/>
                    </a:lnTo>
                    <a:lnTo>
                      <a:pt x="44196" y="3330702"/>
                    </a:lnTo>
                    <a:close/>
                  </a:path>
                  <a:path w="76200" h="4365625">
                    <a:moveTo>
                      <a:pt x="44196" y="3396995"/>
                    </a:moveTo>
                    <a:lnTo>
                      <a:pt x="34290" y="3396995"/>
                    </a:lnTo>
                    <a:lnTo>
                      <a:pt x="34290" y="3435095"/>
                    </a:lnTo>
                    <a:lnTo>
                      <a:pt x="44196" y="3435095"/>
                    </a:lnTo>
                    <a:lnTo>
                      <a:pt x="44196" y="3396995"/>
                    </a:lnTo>
                    <a:close/>
                  </a:path>
                  <a:path w="76200" h="4365625">
                    <a:moveTo>
                      <a:pt x="44196" y="3464052"/>
                    </a:moveTo>
                    <a:lnTo>
                      <a:pt x="34290" y="3464052"/>
                    </a:lnTo>
                    <a:lnTo>
                      <a:pt x="34290" y="3502152"/>
                    </a:lnTo>
                    <a:lnTo>
                      <a:pt x="44196" y="3502152"/>
                    </a:lnTo>
                    <a:lnTo>
                      <a:pt x="44196" y="3464052"/>
                    </a:lnTo>
                    <a:close/>
                  </a:path>
                  <a:path w="76200" h="4365625">
                    <a:moveTo>
                      <a:pt x="44196" y="3530345"/>
                    </a:moveTo>
                    <a:lnTo>
                      <a:pt x="34290" y="3530345"/>
                    </a:lnTo>
                    <a:lnTo>
                      <a:pt x="34290" y="3568445"/>
                    </a:lnTo>
                    <a:lnTo>
                      <a:pt x="44196" y="3568445"/>
                    </a:lnTo>
                    <a:lnTo>
                      <a:pt x="44196" y="3530345"/>
                    </a:lnTo>
                    <a:close/>
                  </a:path>
                  <a:path w="76200" h="4365625">
                    <a:moveTo>
                      <a:pt x="44196" y="3597402"/>
                    </a:moveTo>
                    <a:lnTo>
                      <a:pt x="34290" y="3597402"/>
                    </a:lnTo>
                    <a:lnTo>
                      <a:pt x="34290" y="3635502"/>
                    </a:lnTo>
                    <a:lnTo>
                      <a:pt x="44196" y="3635502"/>
                    </a:lnTo>
                    <a:lnTo>
                      <a:pt x="44196" y="3597402"/>
                    </a:lnTo>
                    <a:close/>
                  </a:path>
                  <a:path w="76200" h="4365625">
                    <a:moveTo>
                      <a:pt x="44196" y="3663695"/>
                    </a:moveTo>
                    <a:lnTo>
                      <a:pt x="34290" y="3663695"/>
                    </a:lnTo>
                    <a:lnTo>
                      <a:pt x="34290" y="3701795"/>
                    </a:lnTo>
                    <a:lnTo>
                      <a:pt x="44196" y="3701795"/>
                    </a:lnTo>
                    <a:lnTo>
                      <a:pt x="44196" y="3663695"/>
                    </a:lnTo>
                    <a:close/>
                  </a:path>
                  <a:path w="76200" h="4365625">
                    <a:moveTo>
                      <a:pt x="44196" y="3730752"/>
                    </a:moveTo>
                    <a:lnTo>
                      <a:pt x="34290" y="3730752"/>
                    </a:lnTo>
                    <a:lnTo>
                      <a:pt x="34290" y="3768852"/>
                    </a:lnTo>
                    <a:lnTo>
                      <a:pt x="44196" y="3768852"/>
                    </a:lnTo>
                    <a:lnTo>
                      <a:pt x="44196" y="3730752"/>
                    </a:lnTo>
                    <a:close/>
                  </a:path>
                  <a:path w="76200" h="4365625">
                    <a:moveTo>
                      <a:pt x="44196" y="3797045"/>
                    </a:moveTo>
                    <a:lnTo>
                      <a:pt x="34290" y="3797045"/>
                    </a:lnTo>
                    <a:lnTo>
                      <a:pt x="34290" y="3835145"/>
                    </a:lnTo>
                    <a:lnTo>
                      <a:pt x="44196" y="3835145"/>
                    </a:lnTo>
                    <a:lnTo>
                      <a:pt x="44196" y="3797045"/>
                    </a:lnTo>
                    <a:close/>
                  </a:path>
                  <a:path w="76200" h="4365625">
                    <a:moveTo>
                      <a:pt x="44196" y="3864102"/>
                    </a:moveTo>
                    <a:lnTo>
                      <a:pt x="34290" y="3864102"/>
                    </a:lnTo>
                    <a:lnTo>
                      <a:pt x="34290" y="3902202"/>
                    </a:lnTo>
                    <a:lnTo>
                      <a:pt x="44196" y="3902202"/>
                    </a:lnTo>
                    <a:lnTo>
                      <a:pt x="44196" y="3864102"/>
                    </a:lnTo>
                    <a:close/>
                  </a:path>
                  <a:path w="76200" h="4365625">
                    <a:moveTo>
                      <a:pt x="44196" y="3930396"/>
                    </a:moveTo>
                    <a:lnTo>
                      <a:pt x="34290" y="3930396"/>
                    </a:lnTo>
                    <a:lnTo>
                      <a:pt x="34290" y="3968496"/>
                    </a:lnTo>
                    <a:lnTo>
                      <a:pt x="44196" y="3968496"/>
                    </a:lnTo>
                    <a:lnTo>
                      <a:pt x="44196" y="3930396"/>
                    </a:lnTo>
                    <a:close/>
                  </a:path>
                  <a:path w="76200" h="4365625">
                    <a:moveTo>
                      <a:pt x="44196" y="3997452"/>
                    </a:moveTo>
                    <a:lnTo>
                      <a:pt x="34290" y="3997452"/>
                    </a:lnTo>
                    <a:lnTo>
                      <a:pt x="34290" y="4035552"/>
                    </a:lnTo>
                    <a:lnTo>
                      <a:pt x="44196" y="4035552"/>
                    </a:lnTo>
                    <a:lnTo>
                      <a:pt x="44196" y="3997452"/>
                    </a:lnTo>
                    <a:close/>
                  </a:path>
                  <a:path w="76200" h="4365625">
                    <a:moveTo>
                      <a:pt x="44196" y="4063746"/>
                    </a:moveTo>
                    <a:lnTo>
                      <a:pt x="34290" y="4063746"/>
                    </a:lnTo>
                    <a:lnTo>
                      <a:pt x="34290" y="4101846"/>
                    </a:lnTo>
                    <a:lnTo>
                      <a:pt x="44196" y="4101846"/>
                    </a:lnTo>
                    <a:lnTo>
                      <a:pt x="44196" y="4063746"/>
                    </a:lnTo>
                    <a:close/>
                  </a:path>
                  <a:path w="76200" h="4365625">
                    <a:moveTo>
                      <a:pt x="44196" y="4130802"/>
                    </a:moveTo>
                    <a:lnTo>
                      <a:pt x="34290" y="4130802"/>
                    </a:lnTo>
                    <a:lnTo>
                      <a:pt x="34290" y="4168902"/>
                    </a:lnTo>
                    <a:lnTo>
                      <a:pt x="44196" y="4168902"/>
                    </a:lnTo>
                    <a:lnTo>
                      <a:pt x="44196" y="4130802"/>
                    </a:lnTo>
                    <a:close/>
                  </a:path>
                  <a:path w="76200" h="4365625">
                    <a:moveTo>
                      <a:pt x="44195" y="4197096"/>
                    </a:moveTo>
                    <a:lnTo>
                      <a:pt x="34290" y="4197096"/>
                    </a:lnTo>
                    <a:lnTo>
                      <a:pt x="35051" y="4235196"/>
                    </a:lnTo>
                    <a:lnTo>
                      <a:pt x="44195" y="4235196"/>
                    </a:lnTo>
                    <a:lnTo>
                      <a:pt x="44195" y="4197096"/>
                    </a:lnTo>
                    <a:close/>
                  </a:path>
                  <a:path w="76200" h="4365625">
                    <a:moveTo>
                      <a:pt x="44195" y="4264152"/>
                    </a:moveTo>
                    <a:lnTo>
                      <a:pt x="35051" y="4264152"/>
                    </a:lnTo>
                    <a:lnTo>
                      <a:pt x="35051" y="4302252"/>
                    </a:lnTo>
                    <a:lnTo>
                      <a:pt x="44195" y="4302252"/>
                    </a:lnTo>
                    <a:lnTo>
                      <a:pt x="44195" y="4264152"/>
                    </a:lnTo>
                    <a:close/>
                  </a:path>
                  <a:path w="76200" h="4365625">
                    <a:moveTo>
                      <a:pt x="44195" y="4330446"/>
                    </a:moveTo>
                    <a:lnTo>
                      <a:pt x="35051" y="4330446"/>
                    </a:lnTo>
                    <a:lnTo>
                      <a:pt x="35051" y="4365498"/>
                    </a:lnTo>
                    <a:lnTo>
                      <a:pt x="44195" y="4365498"/>
                    </a:lnTo>
                    <a:lnTo>
                      <a:pt x="44195" y="4330446"/>
                    </a:lnTo>
                    <a:close/>
                  </a:path>
                </a:pathLst>
              </a:custGeom>
              <a:solidFill>
                <a:srgbClr val="000000"/>
              </a:solidFill>
            </p:spPr>
            <p:txBody>
              <a:bodyPr wrap="square" lIns="0" tIns="0" rIns="0" bIns="0" rtlCol="0"/>
              <a:lstStyle/>
              <a:p>
                <a:endParaRPr/>
              </a:p>
            </p:txBody>
          </p:sp>
          <p:sp>
            <p:nvSpPr>
              <p:cNvPr id="31" name="object 46">
                <a:extLst>
                  <a:ext uri="{FF2B5EF4-FFF2-40B4-BE49-F238E27FC236}">
                    <a16:creationId xmlns:a16="http://schemas.microsoft.com/office/drawing/2014/main" xmlns="" id="{FD421354-0DBA-488C-B7A7-A2A21BCE916E}"/>
                  </a:ext>
                </a:extLst>
              </p:cNvPr>
              <p:cNvSpPr/>
              <p:nvPr/>
            </p:nvSpPr>
            <p:spPr>
              <a:xfrm>
                <a:off x="1155191" y="7259463"/>
                <a:ext cx="2048510" cy="15240"/>
              </a:xfrm>
              <a:custGeom>
                <a:avLst/>
                <a:gdLst/>
                <a:ahLst/>
                <a:cxnLst/>
                <a:rect l="l" t="t" r="r" b="b"/>
                <a:pathLst>
                  <a:path w="2048510" h="15240">
                    <a:moveTo>
                      <a:pt x="0" y="15240"/>
                    </a:moveTo>
                    <a:lnTo>
                      <a:pt x="2048256" y="0"/>
                    </a:lnTo>
                  </a:path>
                </a:pathLst>
              </a:custGeom>
              <a:ln w="9525">
                <a:solidFill>
                  <a:srgbClr val="000000"/>
                </a:solidFill>
                <a:prstDash val="sysDash"/>
              </a:ln>
            </p:spPr>
            <p:txBody>
              <a:bodyPr wrap="square" lIns="0" tIns="0" rIns="0" bIns="0" rtlCol="0"/>
              <a:lstStyle/>
              <a:p>
                <a:endParaRPr/>
              </a:p>
            </p:txBody>
          </p:sp>
          <p:sp>
            <p:nvSpPr>
              <p:cNvPr id="32" name="object 47">
                <a:extLst>
                  <a:ext uri="{FF2B5EF4-FFF2-40B4-BE49-F238E27FC236}">
                    <a16:creationId xmlns:a16="http://schemas.microsoft.com/office/drawing/2014/main" xmlns="" id="{D8A2C0EA-DC56-485C-AD65-59ED07C96FF8}"/>
                  </a:ext>
                </a:extLst>
              </p:cNvPr>
              <p:cNvSpPr/>
              <p:nvPr/>
            </p:nvSpPr>
            <p:spPr>
              <a:xfrm>
                <a:off x="256794" y="5496305"/>
                <a:ext cx="1062990" cy="1564386"/>
              </a:xfrm>
              <a:prstGeom prst="rect">
                <a:avLst/>
              </a:prstGeom>
              <a:blipFill>
                <a:blip r:embed="rId17"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3" name="object 48">
                <a:extLst>
                  <a:ext uri="{FF2B5EF4-FFF2-40B4-BE49-F238E27FC236}">
                    <a16:creationId xmlns:a16="http://schemas.microsoft.com/office/drawing/2014/main" xmlns="" id="{515E8C73-8680-4526-87AA-597EFD452A9F}"/>
                  </a:ext>
                </a:extLst>
              </p:cNvPr>
              <p:cNvSpPr/>
              <p:nvPr/>
            </p:nvSpPr>
            <p:spPr>
              <a:xfrm>
                <a:off x="244602" y="5345807"/>
                <a:ext cx="1062228" cy="1763141"/>
              </a:xfrm>
              <a:prstGeom prst="rect">
                <a:avLst/>
              </a:prstGeom>
              <a:blipFill>
                <a:blip r:embed="rId18" cstate="print"/>
                <a:stretch>
                  <a:fillRect/>
                </a:stretch>
              </a:blipFill>
              <a:ln>
                <a:solidFill>
                  <a:schemeClr val="bg1">
                    <a:lumMod val="75000"/>
                  </a:schemeClr>
                </a:solidFill>
              </a:ln>
            </p:spPr>
            <p:txBody>
              <a:bodyPr wrap="square" lIns="0" tIns="0" rIns="0" bIns="0" rtlCol="0"/>
              <a:lstStyle/>
              <a:p>
                <a:endParaRPr/>
              </a:p>
            </p:txBody>
          </p:sp>
        </p:grpSp>
        <p:sp>
          <p:nvSpPr>
            <p:cNvPr id="29" name="object 49">
              <a:extLst>
                <a:ext uri="{FF2B5EF4-FFF2-40B4-BE49-F238E27FC236}">
                  <a16:creationId xmlns:a16="http://schemas.microsoft.com/office/drawing/2014/main" xmlns="" id="{25D75448-60AB-4289-B0A9-876500178131}"/>
                </a:ext>
              </a:extLst>
            </p:cNvPr>
            <p:cNvSpPr txBox="1"/>
            <p:nvPr/>
          </p:nvSpPr>
          <p:spPr>
            <a:xfrm>
              <a:off x="216917" y="5461350"/>
              <a:ext cx="1102867" cy="1588703"/>
            </a:xfrm>
            <a:prstGeom prst="rect">
              <a:avLst/>
            </a:prstGeom>
            <a:ln w="12700">
              <a:noFill/>
            </a:ln>
          </p:spPr>
          <p:txBody>
            <a:bodyPr vert="horz" wrap="square" lIns="0" tIns="43815" rIns="0" bIns="0" rtlCol="0">
              <a:spAutoFit/>
            </a:bodyPr>
            <a:lstStyle/>
            <a:p>
              <a:pPr marL="145415" marR="137795" algn="ctr">
                <a:lnSpc>
                  <a:spcPts val="1030"/>
                </a:lnSpc>
                <a:spcBef>
                  <a:spcPts val="55"/>
                </a:spcBef>
              </a:pPr>
              <a:r>
                <a:rPr sz="1050" b="1" spc="-5" dirty="0">
                  <a:cs typeface="Times New Roman"/>
                </a:rPr>
                <a:t>Prom</a:t>
              </a:r>
              <a:r>
                <a:rPr lang="en-US" sz="1050" b="1" spc="-5" dirty="0">
                  <a:cs typeface="Times New Roman"/>
                </a:rPr>
                <a:t>i</a:t>
              </a:r>
              <a:r>
                <a:rPr sz="1050" b="1" spc="-5" dirty="0">
                  <a:cs typeface="Times New Roman"/>
                </a:rPr>
                <a:t>ssory</a:t>
              </a:r>
              <a:r>
                <a:rPr sz="1050" b="1" spc="-70" dirty="0">
                  <a:cs typeface="Times New Roman"/>
                </a:rPr>
                <a:t> </a:t>
              </a:r>
              <a:r>
                <a:rPr sz="1050" b="1" spc="-5" dirty="0">
                  <a:cs typeface="Times New Roman"/>
                </a:rPr>
                <a:t>Note </a:t>
              </a:r>
              <a:r>
                <a:rPr lang="en-US" sz="1050" b="1" spc="-5" dirty="0">
                  <a:cs typeface="Times New Roman"/>
                </a:rPr>
                <a:t>- </a:t>
              </a:r>
              <a:r>
                <a:rPr sz="1050" b="1" dirty="0">
                  <a:cs typeface="Times New Roman"/>
                </a:rPr>
                <a:t>9</a:t>
              </a:r>
              <a:r>
                <a:rPr sz="1050" b="1" spc="-15" dirty="0">
                  <a:cs typeface="Times New Roman"/>
                </a:rPr>
                <a:t> </a:t>
              </a:r>
              <a:r>
                <a:rPr sz="1050" b="1" dirty="0">
                  <a:cs typeface="Times New Roman"/>
                </a:rPr>
                <a:t>Year</a:t>
              </a:r>
              <a:r>
                <a:rPr lang="en-US" sz="1050" b="1" dirty="0">
                  <a:cs typeface="Times New Roman"/>
                </a:rPr>
                <a:t> </a:t>
              </a:r>
              <a:r>
                <a:rPr sz="1050" b="1" dirty="0">
                  <a:cs typeface="Times New Roman"/>
                </a:rPr>
                <a:t>Term</a:t>
              </a:r>
              <a:r>
                <a:rPr lang="en-US" sz="1050" b="1" dirty="0">
                  <a:cs typeface="Times New Roman"/>
                </a:rPr>
                <a:t>  </a:t>
              </a:r>
            </a:p>
            <a:p>
              <a:pPr marL="145415" marR="137795" algn="ctr">
                <a:lnSpc>
                  <a:spcPts val="1030"/>
                </a:lnSpc>
                <a:spcBef>
                  <a:spcPts val="55"/>
                </a:spcBef>
              </a:pPr>
              <a:endParaRPr lang="en-US" sz="1050" b="1" dirty="0">
                <a:cs typeface="Times New Roman"/>
              </a:endParaRPr>
            </a:p>
            <a:p>
              <a:pPr marL="145415" marR="137795" algn="ctr">
                <a:lnSpc>
                  <a:spcPts val="1030"/>
                </a:lnSpc>
                <a:spcBef>
                  <a:spcPts val="55"/>
                </a:spcBef>
              </a:pPr>
              <a:r>
                <a:rPr sz="1050" b="1" dirty="0">
                  <a:cs typeface="Times New Roman"/>
                </a:rPr>
                <a:t>Interest Rate</a:t>
              </a:r>
              <a:endParaRPr lang="en-US" sz="1050" b="1" dirty="0">
                <a:cs typeface="Times New Roman"/>
              </a:endParaRPr>
            </a:p>
            <a:p>
              <a:pPr marL="145415" marR="137795" algn="ctr">
                <a:lnSpc>
                  <a:spcPts val="1030"/>
                </a:lnSpc>
                <a:spcBef>
                  <a:spcPts val="55"/>
                </a:spcBef>
              </a:pPr>
              <a:r>
                <a:rPr lang="en-US" sz="1050" b="1" dirty="0">
                  <a:cs typeface="Times New Roman"/>
                </a:rPr>
                <a:t>(4.02% AFR)</a:t>
              </a:r>
            </a:p>
            <a:p>
              <a:pPr marL="145415" marR="137795" algn="ctr">
                <a:lnSpc>
                  <a:spcPts val="1030"/>
                </a:lnSpc>
                <a:spcBef>
                  <a:spcPts val="55"/>
                </a:spcBef>
              </a:pPr>
              <a:r>
                <a:rPr sz="1050" b="1" dirty="0">
                  <a:cs typeface="Times New Roman"/>
                </a:rPr>
                <a:t> </a:t>
              </a:r>
              <a:endParaRPr lang="en-US" sz="1050" b="1" dirty="0">
                <a:cs typeface="Times New Roman"/>
              </a:endParaRPr>
            </a:p>
            <a:p>
              <a:pPr marL="145415" marR="137795" algn="ctr">
                <a:lnSpc>
                  <a:spcPts val="1030"/>
                </a:lnSpc>
                <a:spcBef>
                  <a:spcPts val="55"/>
                </a:spcBef>
              </a:pPr>
              <a:r>
                <a:rPr sz="1050" b="1" dirty="0">
                  <a:cs typeface="Times New Roman"/>
                </a:rPr>
                <a:t>9 </a:t>
              </a:r>
              <a:r>
                <a:rPr sz="1050" b="1" spc="-5" dirty="0">
                  <a:cs typeface="Times New Roman"/>
                </a:rPr>
                <a:t>Annual Payments</a:t>
              </a:r>
              <a:r>
                <a:rPr sz="1050" b="1" spc="-100" dirty="0">
                  <a:cs typeface="Times New Roman"/>
                </a:rPr>
                <a:t> </a:t>
              </a:r>
              <a:r>
                <a:rPr sz="1050" b="1" dirty="0">
                  <a:cs typeface="Times New Roman"/>
                </a:rPr>
                <a:t>and</a:t>
              </a:r>
              <a:r>
                <a:rPr lang="en-US" sz="1050" b="1" dirty="0">
                  <a:cs typeface="Times New Roman"/>
                </a:rPr>
                <a:t> a</a:t>
              </a:r>
              <a:r>
                <a:rPr sz="1050" b="1" dirty="0">
                  <a:cs typeface="Times New Roman"/>
                </a:rPr>
                <a:t> Balloon payment in Year 9</a:t>
              </a:r>
            </a:p>
          </p:txBody>
        </p:sp>
      </p:grpSp>
    </p:spTree>
    <p:extLst>
      <p:ext uri="{BB962C8B-B14F-4D97-AF65-F5344CB8AC3E}">
        <p14:creationId xmlns:p14="http://schemas.microsoft.com/office/powerpoint/2010/main" val="28425544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Custom 3">
      <a:majorFont>
        <a:latin typeface="Avenir Heavy"/>
        <a:ea typeface=""/>
        <a:cs typeface=""/>
      </a:majorFont>
      <a:minorFont>
        <a:latin typeface="Avenir Regular"/>
        <a:ea typeface=""/>
        <a:cs typeface=""/>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xmlns="" name="Mesh" id="{789EC3FE-34FD-429C-9918-760025E6C145}" vid="{B8BE45C0-8141-4D58-8C71-A009BC26FBBB}"/>
    </a:ext>
  </a:extLst>
</a:theme>
</file>

<file path=ppt/theme/theme2.xml><?xml version="1.0" encoding="utf-8"?>
<a:theme xmlns:a="http://schemas.openxmlformats.org/drawingml/2006/main" name="1_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xmlns="" name="Mesh" id="{789EC3FE-34FD-429C-9918-760025E6C145}" vid="{B8BE45C0-8141-4D58-8C71-A009BC26FBBB}"/>
    </a:ext>
  </a:extLst>
</a:theme>
</file>

<file path=ppt/theme/theme3.xml><?xml version="1.0" encoding="utf-8"?>
<a:theme xmlns:a="http://schemas.openxmlformats.org/drawingml/2006/main" name="2_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Custom 3">
      <a:majorFont>
        <a:latin typeface="Avenir Heavy"/>
        <a:ea typeface=""/>
        <a:cs typeface=""/>
      </a:majorFont>
      <a:minorFont>
        <a:latin typeface="Avenir Regular"/>
        <a:ea typeface=""/>
        <a:cs typeface=""/>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xmlns="" name="Mesh" id="{789EC3FE-34FD-429C-9918-760025E6C145}" vid="{B8BE45C0-8141-4D58-8C71-A009BC26FBB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TM03457485[[fn=Mesh]]</Template>
  <TotalTime>20149</TotalTime>
  <Words>1809</Words>
  <Application>Microsoft Office PowerPoint</Application>
  <PresentationFormat>Custom</PresentationFormat>
  <Paragraphs>165</Paragraphs>
  <Slides>15</Slides>
  <Notes>4</Notes>
  <HiddenSlides>0</HiddenSlides>
  <MMClips>0</MMClips>
  <ScaleCrop>false</ScaleCrop>
  <HeadingPairs>
    <vt:vector size="4" baseType="variant">
      <vt:variant>
        <vt:lpstr>Theme</vt:lpstr>
      </vt:variant>
      <vt:variant>
        <vt:i4>3</vt:i4>
      </vt:variant>
      <vt:variant>
        <vt:lpstr>Slide Titles</vt:lpstr>
      </vt:variant>
      <vt:variant>
        <vt:i4>15</vt:i4>
      </vt:variant>
    </vt:vector>
  </HeadingPairs>
  <TitlesOfParts>
    <vt:vector size="18" baseType="lpstr">
      <vt:lpstr>Mesh</vt:lpstr>
      <vt:lpstr>1_Mesh</vt:lpstr>
      <vt:lpstr>2_Mesh</vt:lpstr>
      <vt:lpstr>PowerPoint Presentation</vt:lpstr>
      <vt:lpstr>Andrew Kelleher, J.D., CPA, LL.M.</vt:lpstr>
      <vt:lpstr>Edwin P. Morrow III, J.D., LL.M (tax), CFP®</vt:lpstr>
      <vt:lpstr>Introduction</vt:lpstr>
      <vt:lpstr>Today’s Agenda</vt:lpstr>
      <vt:lpstr>Spousal Lifetime Access Trust (SLAT)</vt:lpstr>
      <vt:lpstr>Installment Sale to Grantor Trust</vt:lpstr>
      <vt:lpstr>Installment Sale to Grantor Trust</vt:lpstr>
      <vt:lpstr>Example</vt:lpstr>
      <vt:lpstr>Improve the Ordinary SLAT!</vt:lpstr>
      <vt:lpstr>Improve the Ordinary SLAT!</vt:lpstr>
      <vt:lpstr>Improve the Ordinary SLAT!</vt:lpstr>
      <vt:lpstr>Improve the Ordinary SLAT!</vt:lpstr>
      <vt:lpstr>Conclusions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Employment Law Updates  April 15, 2020</dc:title>
  <dc:creator>Ron Kowalczyk</dc:creator>
  <cp:lastModifiedBy>N P</cp:lastModifiedBy>
  <cp:revision>368</cp:revision>
  <cp:lastPrinted>2024-09-04T19:25:02Z</cp:lastPrinted>
  <dcterms:created xsi:type="dcterms:W3CDTF">2020-04-13T22:46:28Z</dcterms:created>
  <dcterms:modified xsi:type="dcterms:W3CDTF">2024-09-04T22:04:34Z</dcterms:modified>
</cp:coreProperties>
</file>