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14" r:id="rId2"/>
    <p:sldId id="331" r:id="rId3"/>
    <p:sldId id="345" r:id="rId4"/>
    <p:sldId id="316" r:id="rId5"/>
    <p:sldId id="280" r:id="rId6"/>
    <p:sldId id="357" r:id="rId7"/>
    <p:sldId id="359" r:id="rId8"/>
    <p:sldId id="360" r:id="rId9"/>
    <p:sldId id="358" r:id="rId10"/>
    <p:sldId id="362" r:id="rId11"/>
    <p:sldId id="363" r:id="rId12"/>
    <p:sldId id="308" r:id="rId13"/>
    <p:sldId id="290" r:id="rId14"/>
    <p:sldId id="366" r:id="rId15"/>
    <p:sldId id="309" r:id="rId16"/>
    <p:sldId id="347" r:id="rId17"/>
    <p:sldId id="344" r:id="rId18"/>
    <p:sldId id="311" r:id="rId19"/>
    <p:sldId id="335" r:id="rId20"/>
    <p:sldId id="336" r:id="rId21"/>
    <p:sldId id="337" r:id="rId22"/>
    <p:sldId id="340" r:id="rId23"/>
    <p:sldId id="341" r:id="rId24"/>
    <p:sldId id="342" r:id="rId25"/>
    <p:sldId id="364" r:id="rId26"/>
    <p:sldId id="368" r:id="rId27"/>
    <p:sldId id="315" r:id="rId28"/>
  </p:sldIdLst>
  <p:sldSz cx="12192000" cy="6858000"/>
  <p:notesSz cx="7010400" cy="92964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94"/>
    <p:restoredTop sz="96327"/>
  </p:normalViewPr>
  <p:slideViewPr>
    <p:cSldViewPr snapToGrid="0">
      <p:cViewPr>
        <p:scale>
          <a:sx n="96" d="100"/>
          <a:sy n="96" d="100"/>
        </p:scale>
        <p:origin x="-456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1AEF98-F5DB-4F07-BC55-24E8C5620DC4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8DB020C-64BF-4BF4-ADCE-3AE45358E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85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37C8EB-41A7-6B4F-8CD3-D7820781F931}" type="datetimeFigureOut">
              <a:rPr lang="en-US" smtClean="0"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E194C0-9290-8640-BE52-C9D907738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526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418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96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615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27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98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061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3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76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729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0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04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141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35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35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781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7887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643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854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579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11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52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846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95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217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84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E194C0-9290-8640-BE52-C9D9077381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9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2992D5-3C64-DE03-A70E-3F97DCAEE9D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A1269BB-EDF6-7AF5-D848-1AF71DE134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625" y="-10157"/>
            <a:ext cx="12049400" cy="6699250"/>
          </a:xfrm>
          <a:custGeom>
            <a:avLst/>
            <a:gdLst>
              <a:gd name="connsiteX0" fmla="*/ 0 w 12049400"/>
              <a:gd name="connsiteY0" fmla="*/ 12700 h 6699250"/>
              <a:gd name="connsiteX1" fmla="*/ 12049400 w 12049400"/>
              <a:gd name="connsiteY1" fmla="*/ 0 h 6699250"/>
              <a:gd name="connsiteX2" fmla="*/ 12046225 w 12049400"/>
              <a:gd name="connsiteY2" fmla="*/ 3175 h 6699250"/>
              <a:gd name="connsiteX3" fmla="*/ 12046225 w 12049400"/>
              <a:gd name="connsiteY3" fmla="*/ 6226450 h 6699250"/>
              <a:gd name="connsiteX4" fmla="*/ 11573425 w 12049400"/>
              <a:gd name="connsiteY4" fmla="*/ 6699250 h 6699250"/>
              <a:gd name="connsiteX5" fmla="*/ 6625 w 12049400"/>
              <a:gd name="connsiteY5" fmla="*/ 6699250 h 6699250"/>
              <a:gd name="connsiteX6" fmla="*/ 6625 w 12049400"/>
              <a:gd name="connsiteY6" fmla="*/ 6699250 h 6699250"/>
              <a:gd name="connsiteX7" fmla="*/ 0 w 12049400"/>
              <a:gd name="connsiteY7" fmla="*/ 12700 h 6699250"/>
              <a:gd name="connsiteX8" fmla="*/ 472800 w 12039600"/>
              <a:gd name="connsiteY8" fmla="*/ 0 h 667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9400" h="6699250">
                <a:moveTo>
                  <a:pt x="0" y="12700"/>
                </a:moveTo>
                <a:lnTo>
                  <a:pt x="12049400" y="0"/>
                </a:lnTo>
                <a:lnTo>
                  <a:pt x="12046225" y="3175"/>
                </a:lnTo>
                <a:lnTo>
                  <a:pt x="12046225" y="6226450"/>
                </a:lnTo>
                <a:cubicBezTo>
                  <a:pt x="12046225" y="6487570"/>
                  <a:pt x="11834545" y="6699250"/>
                  <a:pt x="11573425" y="6699250"/>
                </a:cubicBezTo>
                <a:lnTo>
                  <a:pt x="6625" y="6699250"/>
                </a:lnTo>
                <a:lnTo>
                  <a:pt x="6625" y="6699250"/>
                </a:lnTo>
                <a:cubicBezTo>
                  <a:pt x="4417" y="4470400"/>
                  <a:pt x="2208" y="2241550"/>
                  <a:pt x="0" y="1270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AC7E3B-3B82-7806-7A12-83550745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ACEF9-A56E-4446-A041-9F25A4428B71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4BDC9B-7DBB-8307-D674-5BC401EF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801968-206C-56BA-A131-4CA55C1F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F1F556-D99D-8554-8E3D-4C9A6BBCC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43" y="526096"/>
            <a:ext cx="1857257" cy="7094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473FC3-8C2B-86B6-E4C2-AC544E5618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60800"/>
            <a:ext cx="9144000" cy="365125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9BB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E0CAA7-E5E4-38A8-4E4C-9327454B5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1647"/>
            <a:ext cx="9144000" cy="889153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16D6646-BC50-E2EA-DDA1-59FA103A2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5323" y="4276725"/>
            <a:ext cx="5902325" cy="711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68153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BF61FA-B694-7F16-14DC-ACA2E9D4E782}"/>
              </a:ext>
            </a:extLst>
          </p:cNvPr>
          <p:cNvSpPr/>
          <p:nvPr userDrawn="1"/>
        </p:nvSpPr>
        <p:spPr>
          <a:xfrm>
            <a:off x="11226800" y="6065520"/>
            <a:ext cx="96520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C645025-C2D7-FD17-CF62-F2E6D15164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8424" y="170089"/>
            <a:ext cx="5665606" cy="6496050"/>
          </a:xfrm>
          <a:prstGeom prst="roundRect">
            <a:avLst>
              <a:gd name="adj" fmla="val 7637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8894D9-EF50-DD3F-A973-0484488DF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840" y="828198"/>
            <a:ext cx="5260703" cy="1325563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EDFE73-F65D-808E-ACE0-7C25E671A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1C268-B90C-DF46-9148-AC27B9C6C929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65E5895-61E5-4A57-742B-3D0447960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7840" y="63119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9C3613-8283-4CD6-725C-022313D1A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24553F8-A49A-114E-E852-54E7B4BAAE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475" y="2154238"/>
            <a:ext cx="5478463" cy="827721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77A41C5-380C-7403-27E7-BD1B81B52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840" y="3429000"/>
            <a:ext cx="5478463" cy="2600802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BDAC86E-56EC-D142-8E9F-209AC80AC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300" y="6044554"/>
            <a:ext cx="890012" cy="3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111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6CBD8F6-4245-66B2-124B-3B2DD2501B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5E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B1A310-E59C-A407-42D1-300DC710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94" y="2766218"/>
            <a:ext cx="10075026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1548C28-6C2C-61E2-B7FF-43236810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BFA18-863E-7344-9498-75E764433AAC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AF4811-8866-53AA-9923-48BDA135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86B2AD0-FEEB-E1BF-D654-48D9C7C2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5CC093-1DEC-154B-66F2-5D212E41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0120" y="6324470"/>
            <a:ext cx="890012" cy="3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3962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6CBD8F6-4245-66B2-124B-3B2DD2501B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2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B1A310-E59C-A407-42D1-300DC7103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94" y="2766218"/>
            <a:ext cx="10075026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1548C28-6C2C-61E2-B7FF-43236810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E27D7-D4F2-8B43-AEEB-BEB874E9E617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4AF4811-8866-53AA-9923-48BDA1354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86B2AD0-FEEB-E1BF-D654-48D9C7C2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5CC093-1DEC-154B-66F2-5D212E41FE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20120" y="6324470"/>
            <a:ext cx="890012" cy="3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49837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ADD77A-E5F2-4D45-332C-577BB0C52FB2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BD85D2B-A42B-7419-E005-4CEABCDAD1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6255" y="133814"/>
            <a:ext cx="11887633" cy="6579219"/>
          </a:xfrm>
          <a:prstGeom prst="roundRect">
            <a:avLst>
              <a:gd name="adj" fmla="val 5987"/>
            </a:avLst>
          </a:prstGeom>
          <a:solidFill>
            <a:srgbClr val="495E5B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7D654D-5639-2B28-99A0-2B34D51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A5774-27C8-184F-A7DA-35D9AE06C3D4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D7063D-3609-0A11-F56C-8D824BF3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9F6731-6CB7-8047-A7B2-1906D74C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302368-7295-FE0F-8B3D-4A3F0E46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76064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B9424-D799-0726-3B27-BD7A955A8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300" y="6045066"/>
            <a:ext cx="890012" cy="33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19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0A255D-D1EE-E1EF-12D6-0A7D35BFF2C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14E606-6C6C-27CA-125C-E4911C5E309D}"/>
              </a:ext>
            </a:extLst>
          </p:cNvPr>
          <p:cNvSpPr/>
          <p:nvPr userDrawn="1"/>
        </p:nvSpPr>
        <p:spPr>
          <a:xfrm>
            <a:off x="154004" y="111125"/>
            <a:ext cx="11896825" cy="6594474"/>
          </a:xfrm>
          <a:prstGeom prst="roundRect">
            <a:avLst>
              <a:gd name="adj" fmla="val 6051"/>
            </a:avLst>
          </a:prstGeom>
          <a:solidFill>
            <a:srgbClr val="142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7D654D-5639-2B28-99A0-2B34D51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DC080-CEE5-C548-AFA9-1D821B883AA5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D7063D-3609-0A11-F56C-8D824BF3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9F6731-6CB7-8047-A7B2-1906D74C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B9424-D799-0726-3B27-BD7A955A8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300" y="6045066"/>
            <a:ext cx="890012" cy="339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302368-7295-FE0F-8B3D-4A3F0E46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76064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5976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0A255D-D1EE-E1EF-12D6-0A7D35BFF2C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14E606-6C6C-27CA-125C-E4911C5E309D}"/>
              </a:ext>
            </a:extLst>
          </p:cNvPr>
          <p:cNvSpPr/>
          <p:nvPr userDrawn="1"/>
        </p:nvSpPr>
        <p:spPr>
          <a:xfrm>
            <a:off x="154004" y="111125"/>
            <a:ext cx="11896825" cy="6594474"/>
          </a:xfrm>
          <a:prstGeom prst="roundRect">
            <a:avLst>
              <a:gd name="adj" fmla="val 6051"/>
            </a:avLst>
          </a:prstGeom>
          <a:solidFill>
            <a:srgbClr val="495E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7D654D-5639-2B28-99A0-2B34D51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8BC9-79C9-CB48-B2D2-890C232E5BBA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D7063D-3609-0A11-F56C-8D824BF3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9F6731-6CB7-8047-A7B2-1906D74C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B9424-D799-0726-3B27-BD7A955A8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300" y="6045066"/>
            <a:ext cx="890012" cy="339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302368-7295-FE0F-8B3D-4A3F0E46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76064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8737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IMAG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0A255D-D1EE-E1EF-12D6-0A7D35BFF2C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14E606-6C6C-27CA-125C-E4911C5E309D}"/>
              </a:ext>
            </a:extLst>
          </p:cNvPr>
          <p:cNvSpPr/>
          <p:nvPr userDrawn="1"/>
        </p:nvSpPr>
        <p:spPr>
          <a:xfrm>
            <a:off x="154004" y="111125"/>
            <a:ext cx="11896825" cy="6594474"/>
          </a:xfrm>
          <a:prstGeom prst="roundRect">
            <a:avLst>
              <a:gd name="adj" fmla="val 6051"/>
            </a:avLst>
          </a:prstGeom>
          <a:solidFill>
            <a:srgbClr val="3B7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7D654D-5639-2B28-99A0-2B34D51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F542-DC4A-414D-85E6-71F5FCC7007C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D7063D-3609-0A11-F56C-8D824BF3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9F6731-6CB7-8047-A7B2-1906D74C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B9424-D799-0726-3B27-BD7A955A8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300" y="6045066"/>
            <a:ext cx="890012" cy="339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302368-7295-FE0F-8B3D-4A3F0E46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76064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71809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0A255D-D1EE-E1EF-12D6-0A7D35BFF2C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14E606-6C6C-27CA-125C-E4911C5E309D}"/>
              </a:ext>
            </a:extLst>
          </p:cNvPr>
          <p:cNvSpPr/>
          <p:nvPr userDrawn="1"/>
        </p:nvSpPr>
        <p:spPr>
          <a:xfrm>
            <a:off x="154004" y="111125"/>
            <a:ext cx="11896825" cy="6594474"/>
          </a:xfrm>
          <a:prstGeom prst="roundRect">
            <a:avLst>
              <a:gd name="adj" fmla="val 6051"/>
            </a:avLst>
          </a:prstGeom>
          <a:solidFill>
            <a:srgbClr val="47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7D654D-5639-2B28-99A0-2B34D51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F061-5A8A-5145-9B3D-4276AC9068EF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D7063D-3609-0A11-F56C-8D824BF3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9F6731-6CB7-8047-A7B2-1906D74C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B9424-D799-0726-3B27-BD7A955A8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300" y="6045066"/>
            <a:ext cx="890012" cy="339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302368-7295-FE0F-8B3D-4A3F0E46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76064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62772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NO IMAG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C0A255D-D1EE-E1EF-12D6-0A7D35BFF2C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614E606-6C6C-27CA-125C-E4911C5E309D}"/>
              </a:ext>
            </a:extLst>
          </p:cNvPr>
          <p:cNvSpPr/>
          <p:nvPr userDrawn="1"/>
        </p:nvSpPr>
        <p:spPr>
          <a:xfrm>
            <a:off x="154004" y="111125"/>
            <a:ext cx="11896825" cy="6594474"/>
          </a:xfrm>
          <a:prstGeom prst="roundRect">
            <a:avLst>
              <a:gd name="adj" fmla="val 6051"/>
            </a:avLst>
          </a:prstGeom>
          <a:solidFill>
            <a:srgbClr val="9BB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7D654D-5639-2B28-99A0-2B34D51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CF88D-75D1-DF40-9893-F7402EE754BB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CD7063D-3609-0A11-F56C-8D824BF37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F9F6731-6CB7-8047-A7B2-1906D74C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4B9424-D799-0726-3B27-BD7A955A8C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8300" y="6045066"/>
            <a:ext cx="890012" cy="3399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302368-7295-FE0F-8B3D-4A3F0E463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760641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906732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Slid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A1ADAD-0799-E3E1-3CAA-B2AF0F9CEDD9}"/>
              </a:ext>
            </a:extLst>
          </p:cNvPr>
          <p:cNvSpPr/>
          <p:nvPr userDrawn="1"/>
        </p:nvSpPr>
        <p:spPr>
          <a:xfrm>
            <a:off x="11226800" y="6065520"/>
            <a:ext cx="96520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610E718-3133-3D50-5F5C-AF6E50B19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273028"/>
            <a:ext cx="5702300" cy="712935"/>
          </a:xfrm>
        </p:spPr>
        <p:txBody>
          <a:bodyPr/>
          <a:lstStyle/>
          <a:p>
            <a:r>
              <a:rPr lang="en-US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62AD7AB-AE1C-7B28-6413-03FE4B72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0401B-14B6-2844-B7B2-B2C1D0C3A118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E480475-2C75-85D0-D87B-375270B8D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1059" y="63119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8BEAE9-2006-10C5-F22F-A002CAFD4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2DCF063-650B-135B-6282-7730B75D83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8424" y="170089"/>
            <a:ext cx="5665606" cy="6496050"/>
          </a:xfrm>
          <a:prstGeom prst="roundRect">
            <a:avLst>
              <a:gd name="adj" fmla="val 7637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pic>
        <p:nvPicPr>
          <p:cNvPr id="9" name="Picture 8" descr="A black background with white text&#10;&#10;Description automatically generated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1680B1-87B0-A8F0-D3B5-572C32C71D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09300" y="6044554"/>
            <a:ext cx="890012" cy="339984"/>
          </a:xfrm>
          <a:prstGeom prst="rect">
            <a:avLst/>
          </a:prstGeom>
        </p:spPr>
      </p:pic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2D562BD-D0CA-C141-F6EC-1007E56C69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059" y="2946989"/>
            <a:ext cx="5449833" cy="2955925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7BBDF54-91D0-D7B3-D51A-BB4EC7C4CEE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3700" y="1820568"/>
            <a:ext cx="5449833" cy="419100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1800">
                <a:solidFill>
                  <a:srgbClr val="3B7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8246823-3024-C759-083B-3B6D1895988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3700" y="2220618"/>
            <a:ext cx="5449833" cy="419100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1800">
                <a:solidFill>
                  <a:srgbClr val="47386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9950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Pictur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2992D5-3C64-DE03-A70E-3F97DCAEE9D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AC7E3B-3B82-7806-7A12-83550745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F9E73-C8B8-8645-B968-BE112025ED7C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4BDC9B-7DBB-8307-D674-5BC401EF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7643" y="63119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801968-206C-56BA-A131-4CA55C1F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F1F556-D99D-8554-8E3D-4C9A6BBCC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43" y="526096"/>
            <a:ext cx="1857256" cy="709472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473FC3-8C2B-86B6-E4C2-AC544E5618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60800"/>
            <a:ext cx="9144000" cy="365125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495E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E0CAA7-E5E4-38A8-4E4C-9327454B5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1647"/>
            <a:ext cx="9144000" cy="889153"/>
          </a:xfrm>
        </p:spPr>
        <p:txBody>
          <a:bodyPr anchor="t"/>
          <a:lstStyle>
            <a:lvl1pPr algn="ctr">
              <a:defRPr sz="6000">
                <a:solidFill>
                  <a:srgbClr val="142E3D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16D6646-BC50-E2EA-DDA1-59FA103A2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5323" y="4276725"/>
            <a:ext cx="5902325" cy="711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142E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04135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2992D5-3C64-DE03-A70E-3F97DCAEE9D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6CAC8E-8799-EA44-5793-9B53D72227FE}"/>
              </a:ext>
            </a:extLst>
          </p:cNvPr>
          <p:cNvSpPr/>
          <p:nvPr userDrawn="1"/>
        </p:nvSpPr>
        <p:spPr>
          <a:xfrm>
            <a:off x="-10236" y="-9525"/>
            <a:ext cx="12049836" cy="6696075"/>
          </a:xfrm>
          <a:custGeom>
            <a:avLst/>
            <a:gdLst>
              <a:gd name="connsiteX0" fmla="*/ 0 w 12049836"/>
              <a:gd name="connsiteY0" fmla="*/ 0 h 6696075"/>
              <a:gd name="connsiteX1" fmla="*/ 12049836 w 12049836"/>
              <a:gd name="connsiteY1" fmla="*/ 9525 h 6696075"/>
              <a:gd name="connsiteX2" fmla="*/ 12049836 w 12049836"/>
              <a:gd name="connsiteY2" fmla="*/ 9525 h 6696075"/>
              <a:gd name="connsiteX3" fmla="*/ 12049836 w 12049836"/>
              <a:gd name="connsiteY3" fmla="*/ 6245936 h 6696075"/>
              <a:gd name="connsiteX4" fmla="*/ 11599697 w 12049836"/>
              <a:gd name="connsiteY4" fmla="*/ 6696075 h 6696075"/>
              <a:gd name="connsiteX5" fmla="*/ 3886 w 12049836"/>
              <a:gd name="connsiteY5" fmla="*/ 6696075 h 6696075"/>
              <a:gd name="connsiteX6" fmla="*/ 3886 w 12049836"/>
              <a:gd name="connsiteY6" fmla="*/ 6696075 h 6696075"/>
              <a:gd name="connsiteX7" fmla="*/ 0 w 12049836"/>
              <a:gd name="connsiteY7" fmla="*/ 0 h 6696075"/>
              <a:gd name="connsiteX8" fmla="*/ 450139 w 12045950"/>
              <a:gd name="connsiteY8" fmla="*/ 0 h 66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9836" h="6696075">
                <a:moveTo>
                  <a:pt x="0" y="0"/>
                </a:moveTo>
                <a:lnTo>
                  <a:pt x="12049836" y="9525"/>
                </a:lnTo>
                <a:lnTo>
                  <a:pt x="12049836" y="9525"/>
                </a:lnTo>
                <a:lnTo>
                  <a:pt x="12049836" y="6245936"/>
                </a:lnTo>
                <a:cubicBezTo>
                  <a:pt x="12049836" y="6494541"/>
                  <a:pt x="11848302" y="6696075"/>
                  <a:pt x="11599697" y="6696075"/>
                </a:cubicBezTo>
                <a:lnTo>
                  <a:pt x="3886" y="6696075"/>
                </a:lnTo>
                <a:lnTo>
                  <a:pt x="3886" y="6696075"/>
                </a:lnTo>
                <a:cubicBezTo>
                  <a:pt x="2591" y="4464050"/>
                  <a:pt x="1295" y="2232025"/>
                  <a:pt x="0" y="0"/>
                </a:cubicBezTo>
                <a:close/>
              </a:path>
            </a:pathLst>
          </a:custGeom>
          <a:solidFill>
            <a:srgbClr val="142E3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F1F556-D99D-8554-8E3D-4C9A6BBCC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43" y="526096"/>
            <a:ext cx="1857256" cy="709471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06FBB04-8A03-5AD1-7ED6-17FFBD4D8C6D}"/>
              </a:ext>
            </a:extLst>
          </p:cNvPr>
          <p:cNvSpPr txBox="1"/>
          <p:nvPr userDrawn="1"/>
        </p:nvSpPr>
        <p:spPr>
          <a:xfrm>
            <a:off x="10278745" y="6065520"/>
            <a:ext cx="127317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600" spc="-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chuhak.com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F99D031-0070-86C7-BD53-A9CB07302EAB}"/>
              </a:ext>
            </a:extLst>
          </p:cNvPr>
          <p:cNvSpPr txBox="1"/>
          <p:nvPr userDrawn="1"/>
        </p:nvSpPr>
        <p:spPr>
          <a:xfrm>
            <a:off x="517643" y="6065520"/>
            <a:ext cx="646894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sz="1600" spc="-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</a:t>
            </a:r>
            <a:r>
              <a:rPr sz="1600" spc="-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r>
              <a:rPr sz="1600" spc="-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Chuhak</a:t>
            </a:r>
            <a:r>
              <a:rPr sz="1600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Tecson,</a:t>
            </a:r>
            <a:r>
              <a:rPr sz="1600" spc="-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6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P.C.</a:t>
            </a:r>
            <a:r>
              <a:rPr sz="1600" spc="-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sz="1600" spc="-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sz="1600" spc="-5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spc="-1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Reserved</a:t>
            </a:r>
            <a:endParaRPr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748417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05333CD-AEAD-013F-A4CE-34C566729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9862-93AC-FE4A-9AF8-D69247CBE461}" type="datetime1">
              <a:rPr lang="en-US" smtClean="0"/>
              <a:t>4/30/2025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DC4DD0-242F-D233-8BAF-B43E26F84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A20CA1F-F483-2A6A-33EE-7E4EFCE9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097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67F49F-8F10-DD15-63BC-2C8AB6D13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045B334-B1FE-081C-D4AE-15ADF7A0D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9481817-9ED6-7492-D1EF-AAE10ECFC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DD358F4-C6EE-AF61-6850-84849C95A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71E4-6A71-A544-8E95-3F4C6A1851C1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6AADCD7-5754-F6EC-3787-28AC366BD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0B4C37-50BF-324A-4749-20A4D3D7C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2561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BD4E8AA-7579-4881-62E7-F03AADC04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DFD3967-3094-6A0F-CEC7-E47F118FA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2A214CE-001F-2AC8-A7AA-486712A1B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C5E54A6-B257-326E-7853-1BB75FCC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FA7E-A018-9249-9F6B-B30C458B43B5}" type="datetime1">
              <a:rPr lang="en-US" smtClean="0"/>
              <a:t>4/30/2025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D155A2F-BF47-45D7-09BA-0C531E101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E81792F-8BE1-9EE1-AB71-8C08EDC51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0702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00C1B8-6662-1000-B86D-2DE16033E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393A596-4934-9DF7-7CAF-BFF12A3328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4D01BAE-7B7E-F77F-00DB-EEE5C3FB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78B2B-8C59-FB4A-BA54-5A50F003F911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AEC5B71-1B30-4B84-11CB-BBF5C240E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C51973-DBE5-1D9C-3EEE-29414148A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3188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A0895C-0792-E058-1AE9-0CD28783B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63DB52F-9967-9667-DBBD-7B7E4B9D2D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1609B5C-6362-3C32-C7FD-6013C2852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B2B-CB3C-4349-AC44-7FCAF25D82F9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8C23D0E-EBE5-2F0E-FA90-492CCB8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EDBC6B5-9671-D98D-FE48-1B1FE65E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24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F2992D5-3C64-DE03-A70E-3F97DCAEE9DC}"/>
              </a:ext>
            </a:extLst>
          </p:cNvPr>
          <p:cNvSpPr/>
          <p:nvPr userDrawn="1"/>
        </p:nvSpPr>
        <p:spPr>
          <a:xfrm>
            <a:off x="10911840" y="6065520"/>
            <a:ext cx="1280160" cy="792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Diagonal Corner Rectangle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26CAC8E-8799-EA44-5793-9B53D72227FE}"/>
              </a:ext>
            </a:extLst>
          </p:cNvPr>
          <p:cNvSpPr/>
          <p:nvPr userDrawn="1"/>
        </p:nvSpPr>
        <p:spPr>
          <a:xfrm>
            <a:off x="-10236" y="-9525"/>
            <a:ext cx="12049836" cy="6696075"/>
          </a:xfrm>
          <a:custGeom>
            <a:avLst/>
            <a:gdLst>
              <a:gd name="connsiteX0" fmla="*/ 0 w 12049836"/>
              <a:gd name="connsiteY0" fmla="*/ 0 h 6696075"/>
              <a:gd name="connsiteX1" fmla="*/ 12049836 w 12049836"/>
              <a:gd name="connsiteY1" fmla="*/ 9525 h 6696075"/>
              <a:gd name="connsiteX2" fmla="*/ 12049836 w 12049836"/>
              <a:gd name="connsiteY2" fmla="*/ 9525 h 6696075"/>
              <a:gd name="connsiteX3" fmla="*/ 12049836 w 12049836"/>
              <a:gd name="connsiteY3" fmla="*/ 6245936 h 6696075"/>
              <a:gd name="connsiteX4" fmla="*/ 11599697 w 12049836"/>
              <a:gd name="connsiteY4" fmla="*/ 6696075 h 6696075"/>
              <a:gd name="connsiteX5" fmla="*/ 3886 w 12049836"/>
              <a:gd name="connsiteY5" fmla="*/ 6696075 h 6696075"/>
              <a:gd name="connsiteX6" fmla="*/ 3886 w 12049836"/>
              <a:gd name="connsiteY6" fmla="*/ 6696075 h 6696075"/>
              <a:gd name="connsiteX7" fmla="*/ 0 w 12049836"/>
              <a:gd name="connsiteY7" fmla="*/ 0 h 6696075"/>
              <a:gd name="connsiteX8" fmla="*/ 450139 w 12045950"/>
              <a:gd name="connsiteY8" fmla="*/ 0 h 66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049836" h="6696075">
                <a:moveTo>
                  <a:pt x="0" y="0"/>
                </a:moveTo>
                <a:lnTo>
                  <a:pt x="12049836" y="9525"/>
                </a:lnTo>
                <a:lnTo>
                  <a:pt x="12049836" y="9525"/>
                </a:lnTo>
                <a:lnTo>
                  <a:pt x="12049836" y="6245936"/>
                </a:lnTo>
                <a:cubicBezTo>
                  <a:pt x="12049836" y="6494541"/>
                  <a:pt x="11848302" y="6696075"/>
                  <a:pt x="11599697" y="6696075"/>
                </a:cubicBezTo>
                <a:lnTo>
                  <a:pt x="3886" y="6696075"/>
                </a:lnTo>
                <a:lnTo>
                  <a:pt x="3886" y="6696075"/>
                </a:lnTo>
                <a:cubicBezTo>
                  <a:pt x="2591" y="4464050"/>
                  <a:pt x="1295" y="2232025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2AC7E3B-3B82-7806-7A12-835507452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5419D-BD65-C042-8CB5-F3B1623581E2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54BDC9B-7DBB-8307-D674-5BC401EF9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7643" y="63119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A801968-206C-56BA-A131-4CA55C1F5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F1F556-D99D-8554-8E3D-4C9A6BBCCC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7643" y="526096"/>
            <a:ext cx="1857256" cy="70947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473FC3-8C2B-86B6-E4C2-AC544E5618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60800"/>
            <a:ext cx="9144000" cy="365125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rgbClr val="9BB8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BE0CAA7-E5E4-38A8-4E4C-9327454B53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1647"/>
            <a:ext cx="9144000" cy="889153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16D6646-BC50-E2EA-DDA1-59FA103A2E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5323" y="4276725"/>
            <a:ext cx="5902325" cy="711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03919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26A8E8-BF49-4247-65AE-51CB3EC1C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C7D3FF-977F-34E6-6773-45AC5ED9E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A0FC8F-FD3E-42EF-45FB-F8D1D5C0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F3A7-2170-7945-B03D-C7743F7780FB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3461ADD-95E7-DC3A-27F0-26A46E5D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146734-C374-96CE-7A07-69BE5C78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352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226A8E8-BF49-4247-65AE-51CB3EC1C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137470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CC7D3FF-977F-34E6-6773-45AC5ED9E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2700269"/>
            <a:ext cx="10515600" cy="29981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BA0FC8F-FD3E-42EF-45FB-F8D1D5C09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48DAA-9D58-2244-86F0-80DC9E4BF18E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3461ADD-95E7-DC3A-27F0-26A46E5D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146734-C374-96CE-7A07-69BE5C78A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33660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with Accola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B456077-6014-0ACC-11AD-61268ED67749}"/>
              </a:ext>
            </a:extLst>
          </p:cNvPr>
          <p:cNvSpPr/>
          <p:nvPr userDrawn="1"/>
        </p:nvSpPr>
        <p:spPr>
          <a:xfrm>
            <a:off x="6496051" y="650943"/>
            <a:ext cx="2559050" cy="2438332"/>
          </a:xfrm>
          <a:prstGeom prst="roundRect">
            <a:avLst>
              <a:gd name="adj" fmla="val 17839"/>
            </a:avLst>
          </a:prstGeom>
          <a:solidFill>
            <a:srgbClr val="495E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0154833-2552-7B81-AB70-D76C65E78A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405" y="1167606"/>
            <a:ext cx="5435821" cy="1325563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36388BF-5D51-56D1-F764-717778924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5F55-30FF-DE46-93F1-328822055588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823791B-6C60-CFC1-D533-AF5302F9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1153" y="63119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8C5BF89-5821-DBF7-64AF-2D9249AD4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88502DC-EE59-792B-7885-5E23E03DF9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1153" y="2517570"/>
            <a:ext cx="5449833" cy="2955925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7C0EE25-1507-0E76-F902-BA434FAFE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96050" y="1379621"/>
            <a:ext cx="2559050" cy="705854"/>
          </a:xfrm>
        </p:spPr>
        <p:txBody>
          <a:bodyPr/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DCD0AA-ABA5-4660-8DFE-E6E5440FE8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12443" y="2120982"/>
            <a:ext cx="2559050" cy="61543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C965C34-D63A-19FA-14A6-128AA71DE1E2}"/>
              </a:ext>
            </a:extLst>
          </p:cNvPr>
          <p:cNvSpPr/>
          <p:nvPr userDrawn="1"/>
        </p:nvSpPr>
        <p:spPr>
          <a:xfrm>
            <a:off x="9239251" y="650943"/>
            <a:ext cx="2559050" cy="2438332"/>
          </a:xfrm>
          <a:prstGeom prst="roundRect">
            <a:avLst>
              <a:gd name="adj" fmla="val 17839"/>
            </a:avLst>
          </a:prstGeom>
          <a:solidFill>
            <a:srgbClr val="48386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B820451-2904-CBF9-BEF2-F79745FED7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239250" y="1379621"/>
            <a:ext cx="2559050" cy="705854"/>
          </a:xfrm>
        </p:spPr>
        <p:txBody>
          <a:bodyPr/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C21041-513A-3F21-7A8E-D71C21B6ED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55643" y="2120982"/>
            <a:ext cx="2559050" cy="61543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87B1486-EB87-4B00-5D79-99497633CF53}"/>
              </a:ext>
            </a:extLst>
          </p:cNvPr>
          <p:cNvSpPr/>
          <p:nvPr userDrawn="1"/>
        </p:nvSpPr>
        <p:spPr>
          <a:xfrm>
            <a:off x="6496051" y="3305911"/>
            <a:ext cx="2559050" cy="2438332"/>
          </a:xfrm>
          <a:prstGeom prst="roundRect">
            <a:avLst>
              <a:gd name="adj" fmla="val 17839"/>
            </a:avLst>
          </a:prstGeom>
          <a:solidFill>
            <a:srgbClr val="3B79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C7EC703-3216-D736-8C18-F8C88EF685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96050" y="4034589"/>
            <a:ext cx="2559050" cy="705854"/>
          </a:xfrm>
        </p:spPr>
        <p:txBody>
          <a:bodyPr/>
          <a:lstStyle>
            <a:lvl1pPr marL="0" indent="0" algn="ctr">
              <a:buNone/>
              <a:defRPr sz="4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72200DC-5381-4CF1-E688-9022ECB781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512443" y="4775950"/>
            <a:ext cx="2559050" cy="615436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2BE5A054-7EC2-31BC-153E-F5D1CA3FB040}"/>
              </a:ext>
            </a:extLst>
          </p:cNvPr>
          <p:cNvSpPr/>
          <p:nvPr userDrawn="1"/>
        </p:nvSpPr>
        <p:spPr>
          <a:xfrm>
            <a:off x="9239251" y="3305911"/>
            <a:ext cx="2559050" cy="2438332"/>
          </a:xfrm>
          <a:prstGeom prst="roundRect">
            <a:avLst>
              <a:gd name="adj" fmla="val 17839"/>
            </a:avLst>
          </a:prstGeom>
          <a:solidFill>
            <a:srgbClr val="9BB8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F837F21-140C-86AD-14C0-D6A0FAF7A84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39250" y="4034589"/>
            <a:ext cx="2559050" cy="705854"/>
          </a:xfrm>
        </p:spPr>
        <p:txBody>
          <a:bodyPr/>
          <a:lstStyle>
            <a:lvl1pPr marL="0" indent="0" algn="ctr">
              <a:buNone/>
              <a:defRPr sz="4600">
                <a:solidFill>
                  <a:srgbClr val="142E3D"/>
                </a:solidFill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44DDCEE-ED88-733E-2ED2-48C34C60F2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55643" y="4775950"/>
            <a:ext cx="2559050" cy="61543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142E3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316630038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8DF0BD6-51A7-EFC4-22E4-C43EDC80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365125"/>
            <a:ext cx="6867056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5FFC307-7926-4F60-216E-039CA15A1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440" y="1908312"/>
            <a:ext cx="4698862" cy="976173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21B68B-DA65-4A17-3CD0-8A005BEACA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6440" y="3006725"/>
            <a:ext cx="4698862" cy="3182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EA4EB66-D7BB-F61F-2283-557C64E367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384" y="1908313"/>
            <a:ext cx="4722003" cy="976172"/>
          </a:xfrm>
        </p:spPr>
        <p:txBody>
          <a:bodyPr anchor="t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15020DC-E2D9-E65D-CC3B-76E12585E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3384" y="3006725"/>
            <a:ext cx="4722003" cy="3182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8CFE61C-F6A5-51B9-0FA1-4A4AF1A98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3E05B-7322-0146-9CA1-271F36A24AEB}" type="datetime1">
              <a:rPr lang="en-US" smtClean="0"/>
              <a:t>4/30/2025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E8CCCFA-6FAE-04CD-BCD9-5420CA17D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E54AC9D-1080-3342-9FA0-6E0B6CF1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8324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Deta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C67C76F-F241-46A2-D82A-284D752F9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C4C1-0FFF-F945-B4AC-E832E0FAE272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3A80F52-DC07-554A-7E09-712974C1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EF6154-DB33-C2ED-EAD7-759C38E7E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0CC11D-177F-35CE-6836-A419484CAA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810" y="-3326"/>
            <a:ext cx="11888010" cy="2975125"/>
          </a:xfrm>
          <a:custGeom>
            <a:avLst/>
            <a:gdLst>
              <a:gd name="connsiteX0" fmla="*/ 0 w 11888010"/>
              <a:gd name="connsiteY0" fmla="*/ 0 h 2975125"/>
              <a:gd name="connsiteX1" fmla="*/ 11888010 w 11888010"/>
              <a:gd name="connsiteY1" fmla="*/ 3325 h 2975125"/>
              <a:gd name="connsiteX2" fmla="*/ 11888010 w 11888010"/>
              <a:gd name="connsiteY2" fmla="*/ 3325 h 2975125"/>
              <a:gd name="connsiteX3" fmla="*/ 11888010 w 11888010"/>
              <a:gd name="connsiteY3" fmla="*/ 2746504 h 2975125"/>
              <a:gd name="connsiteX4" fmla="*/ 11659389 w 11888010"/>
              <a:gd name="connsiteY4" fmla="*/ 2975125 h 2975125"/>
              <a:gd name="connsiteX5" fmla="*/ 810 w 11888010"/>
              <a:gd name="connsiteY5" fmla="*/ 2975125 h 2975125"/>
              <a:gd name="connsiteX6" fmla="*/ 810 w 11888010"/>
              <a:gd name="connsiteY6" fmla="*/ 2975125 h 2975125"/>
              <a:gd name="connsiteX7" fmla="*/ 0 w 11888010"/>
              <a:gd name="connsiteY7" fmla="*/ 0 h 2975125"/>
              <a:gd name="connsiteX8" fmla="*/ 228621 w 11887200"/>
              <a:gd name="connsiteY8" fmla="*/ 0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88010" h="2975125">
                <a:moveTo>
                  <a:pt x="0" y="0"/>
                </a:moveTo>
                <a:lnTo>
                  <a:pt x="11888010" y="3325"/>
                </a:lnTo>
                <a:lnTo>
                  <a:pt x="11888010" y="3325"/>
                </a:lnTo>
                <a:lnTo>
                  <a:pt x="11888010" y="2746504"/>
                </a:lnTo>
                <a:cubicBezTo>
                  <a:pt x="11888010" y="2872768"/>
                  <a:pt x="11785653" y="2975125"/>
                  <a:pt x="11659389" y="2975125"/>
                </a:cubicBezTo>
                <a:lnTo>
                  <a:pt x="810" y="2975125"/>
                </a:lnTo>
                <a:lnTo>
                  <a:pt x="810" y="2975125"/>
                </a:lnTo>
                <a:lnTo>
                  <a:pt x="0" y="0"/>
                </a:lnTo>
                <a:close/>
              </a:path>
            </a:pathLst>
          </a:custGeom>
          <a:solidFill>
            <a:srgbClr val="9BB8B8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13AD1E4-19CD-D11D-C77E-C28773CB8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340" y="1054101"/>
            <a:ext cx="5128260" cy="762000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3ACB4DF-6F19-E710-10D0-EB77685FEA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4341" y="677788"/>
            <a:ext cx="5420360" cy="3763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BCCDD6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EA99ABF-85F2-9F2A-74DD-B267EDB901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975" y="1917700"/>
            <a:ext cx="6994525" cy="7620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187E6A2-024C-65B6-CF29-493ED6D75BA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4975" y="3429000"/>
            <a:ext cx="3095625" cy="2768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416A440-43F5-10BA-DDB3-E90DCF775CB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51935" y="3429000"/>
            <a:ext cx="3679825" cy="2768600"/>
          </a:xfrm>
        </p:spPr>
        <p:txBody>
          <a:bodyPr>
            <a:normAutofit/>
          </a:bodyPr>
          <a:lstStyle>
            <a:lvl1pPr>
              <a:defRPr sz="1400"/>
            </a:lvl1pPr>
            <a:lvl2pPr marL="457200" indent="0">
              <a:buNone/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endParaRPr lang="en-US"/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5469EBF-2DD7-F7E9-7D0B-93AC20E7E0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77835" y="3429000"/>
            <a:ext cx="3679825" cy="27686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09617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9EC566-FF9C-8DE9-0318-468AA03F1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53" y="180975"/>
            <a:ext cx="10515600" cy="98393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A4697BA-2194-D962-FC48-43345682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417C4-DED9-8742-8392-46845C8CD849}" type="datetime1">
              <a:rPr lang="en-US" smtClean="0"/>
              <a:t>4/30/2025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8F4FD6F-C0B4-E2B6-C9CA-5362CB51B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3553" y="6311900"/>
            <a:ext cx="411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Add presentation title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E615A9A-BFAE-1C11-EC73-6D4ABFB28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43AA4FE-1AE6-A15C-3A42-AADA414901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3554" y="3899229"/>
            <a:ext cx="2688272" cy="419100"/>
          </a:xfrm>
        </p:spPr>
        <p:txBody>
          <a:bodyPr>
            <a:noAutofit/>
          </a:bodyPr>
          <a:lstStyle>
            <a:lvl1pPr marL="0" indent="0">
              <a:lnSpc>
                <a:spcPts val="3080"/>
              </a:lnSpc>
              <a:buNone/>
              <a:defRPr sz="2000">
                <a:solidFill>
                  <a:srgbClr val="142E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AE2D90E-4AA4-D757-71CE-804B065BB8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553" y="4108779"/>
            <a:ext cx="2688273" cy="419100"/>
          </a:xfrm>
        </p:spPr>
        <p:txBody>
          <a:bodyPr>
            <a:noAutofit/>
          </a:bodyPr>
          <a:lstStyle>
            <a:lvl1pPr marL="0" indent="0">
              <a:lnSpc>
                <a:spcPts val="3080"/>
              </a:lnSpc>
              <a:buNone/>
              <a:defRPr sz="1400">
                <a:solidFill>
                  <a:srgbClr val="3B7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AAC615F-2F8C-6C3A-55CA-86D6591224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3553" y="4700812"/>
            <a:ext cx="2688273" cy="1209133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790AAAC-6687-4FA5-86EC-9A5D9F0C7AB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8818" y="1444165"/>
            <a:ext cx="2632364" cy="2455064"/>
          </a:xfrm>
          <a:prstGeom prst="roundRect">
            <a:avLst>
              <a:gd name="adj" fmla="val 17796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46926F2-D219-6949-11B3-8814124EBD5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83126" y="3899229"/>
            <a:ext cx="2688272" cy="419100"/>
          </a:xfrm>
        </p:spPr>
        <p:txBody>
          <a:bodyPr>
            <a:noAutofit/>
          </a:bodyPr>
          <a:lstStyle>
            <a:lvl1pPr marL="0" indent="0">
              <a:lnSpc>
                <a:spcPts val="3080"/>
              </a:lnSpc>
              <a:buNone/>
              <a:defRPr sz="2000">
                <a:solidFill>
                  <a:srgbClr val="142E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C199C09-46AC-BE8B-769B-9BFAD2AF13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83125" y="4108779"/>
            <a:ext cx="2688273" cy="419100"/>
          </a:xfrm>
        </p:spPr>
        <p:txBody>
          <a:bodyPr>
            <a:noAutofit/>
          </a:bodyPr>
          <a:lstStyle>
            <a:lvl1pPr marL="0" indent="0">
              <a:lnSpc>
                <a:spcPts val="3080"/>
              </a:lnSpc>
              <a:buNone/>
              <a:defRPr sz="1400">
                <a:solidFill>
                  <a:srgbClr val="3B7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CAD5A89-2989-2151-2E52-6800E146A8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83125" y="4700812"/>
            <a:ext cx="2688273" cy="1209133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705D2EAF-0D47-D156-2E65-69E529FB4B7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388390" y="1444165"/>
            <a:ext cx="2632364" cy="2455064"/>
          </a:xfrm>
          <a:prstGeom prst="roundRect">
            <a:avLst>
              <a:gd name="adj" fmla="val 17796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E9DE299-6A26-6526-5EFC-611A3749AB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020754" y="3899229"/>
            <a:ext cx="2688272" cy="419100"/>
          </a:xfrm>
        </p:spPr>
        <p:txBody>
          <a:bodyPr>
            <a:noAutofit/>
          </a:bodyPr>
          <a:lstStyle>
            <a:lvl1pPr marL="0" indent="0">
              <a:lnSpc>
                <a:spcPts val="3080"/>
              </a:lnSpc>
              <a:buNone/>
              <a:defRPr sz="2000">
                <a:solidFill>
                  <a:srgbClr val="142E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65BC736-B684-700E-ABB2-E7D71B0C55F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20753" y="4108779"/>
            <a:ext cx="2688273" cy="419100"/>
          </a:xfrm>
        </p:spPr>
        <p:txBody>
          <a:bodyPr>
            <a:noAutofit/>
          </a:bodyPr>
          <a:lstStyle>
            <a:lvl1pPr marL="0" indent="0">
              <a:lnSpc>
                <a:spcPts val="3080"/>
              </a:lnSpc>
              <a:buNone/>
              <a:defRPr sz="1400">
                <a:solidFill>
                  <a:srgbClr val="3B7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241C02-573D-3FAE-FCAD-850CB6F0ADB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020753" y="4700812"/>
            <a:ext cx="2688273" cy="1209133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F3B40E-B62C-5104-BCB2-C74A69551390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26018" y="1444165"/>
            <a:ext cx="2632364" cy="2455064"/>
          </a:xfrm>
          <a:prstGeom prst="roundRect">
            <a:avLst>
              <a:gd name="adj" fmla="val 17796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3376837-1F8F-7D4E-4662-23E55FF631F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784736" y="3899229"/>
            <a:ext cx="2688272" cy="419100"/>
          </a:xfrm>
        </p:spPr>
        <p:txBody>
          <a:bodyPr>
            <a:noAutofit/>
          </a:bodyPr>
          <a:lstStyle>
            <a:lvl1pPr marL="0" indent="0">
              <a:lnSpc>
                <a:spcPts val="3080"/>
              </a:lnSpc>
              <a:buNone/>
              <a:defRPr sz="2000">
                <a:solidFill>
                  <a:srgbClr val="142E3D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A36CC04-14E9-16C6-87C6-DA6B12565C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784735" y="4108779"/>
            <a:ext cx="2688273" cy="419100"/>
          </a:xfrm>
        </p:spPr>
        <p:txBody>
          <a:bodyPr>
            <a:noAutofit/>
          </a:bodyPr>
          <a:lstStyle>
            <a:lvl1pPr marL="0" indent="0">
              <a:lnSpc>
                <a:spcPts val="3080"/>
              </a:lnSpc>
              <a:buNone/>
              <a:defRPr sz="1400">
                <a:solidFill>
                  <a:srgbClr val="3B79A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C85A260-DC69-0B8F-41FE-93924F0FE52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84735" y="4700812"/>
            <a:ext cx="2688273" cy="1209133"/>
          </a:xfrm>
        </p:spPr>
        <p:txBody>
          <a:bodyPr>
            <a:normAutofit/>
          </a:bodyPr>
          <a:lstStyle>
            <a:lvl1pPr marL="0" indent="0">
              <a:lnSpc>
                <a:spcPts val="3080"/>
              </a:lnSpc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70E2F59-9BD3-1D74-635A-C065384FD82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890000" y="1444165"/>
            <a:ext cx="2632364" cy="2455064"/>
          </a:xfrm>
          <a:prstGeom prst="roundRect">
            <a:avLst>
              <a:gd name="adj" fmla="val 17796"/>
            </a:avLst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665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4151450F-B8CA-7765-6221-0D6874D92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530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520523F-F3D3-C301-1C59-E4CFDED2D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44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5890AB3-996D-7EB9-9929-1B1E7A208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9336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2E3D"/>
                </a:solidFill>
              </a:defRPr>
            </a:lvl1pPr>
          </a:lstStyle>
          <a:p>
            <a:fld id="{6EE33DB5-EF53-CF4F-B44C-102F8E00EAC7}" type="datetime1">
              <a:rPr lang="en-US" smtClean="0"/>
              <a:t>4/30/2025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0B40B6-D621-8DAA-E1FD-35BA93E8BA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4340" y="63119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142E3D"/>
                </a:solidFill>
              </a:defRPr>
            </a:lvl1pPr>
          </a:lstStyle>
          <a:p>
            <a:r>
              <a:rPr lang="en-US"/>
              <a:t>Chuhak Presentation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E15E616-B258-CBA8-47FC-CC9278080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7692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42E3D"/>
                </a:solidFill>
              </a:defRPr>
            </a:lvl1pPr>
          </a:lstStyle>
          <a:p>
            <a:fld id="{20271F1C-9800-BF45-9091-9E092BBC27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329F1BB-9FA4-7D2C-6C53-8BBACAC42BD5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11138910" y="6311899"/>
            <a:ext cx="915929" cy="34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0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62" r:id="rId5"/>
    <p:sldLayoutId id="2147483663" r:id="rId6"/>
    <p:sldLayoutId id="2147483653" r:id="rId7"/>
    <p:sldLayoutId id="2147483676" r:id="rId8"/>
    <p:sldLayoutId id="2147483670" r:id="rId9"/>
    <p:sldLayoutId id="2147483664" r:id="rId10"/>
    <p:sldLayoutId id="2147483665" r:id="rId11"/>
    <p:sldLayoutId id="2147483671" r:id="rId12"/>
    <p:sldLayoutId id="2147483666" r:id="rId13"/>
    <p:sldLayoutId id="2147483667" r:id="rId14"/>
    <p:sldLayoutId id="2147483672" r:id="rId15"/>
    <p:sldLayoutId id="2147483673" r:id="rId16"/>
    <p:sldLayoutId id="2147483674" r:id="rId17"/>
    <p:sldLayoutId id="2147483675" r:id="rId18"/>
    <p:sldLayoutId id="2147483668" r:id="rId19"/>
    <p:sldLayoutId id="2147483669" r:id="rId20"/>
    <p:sldLayoutId id="2147483655" r:id="rId21"/>
    <p:sldLayoutId id="2147483656" r:id="rId22"/>
    <p:sldLayoutId id="2147483657" r:id="rId23"/>
    <p:sldLayoutId id="2147483658" r:id="rId24"/>
    <p:sldLayoutId id="2147483659" r:id="rId25"/>
  </p:sldLayoutIdLst>
  <p:transition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42E3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C79A3"/>
        </a:buClr>
        <a:buSzPct val="75000"/>
        <a:buFont typeface="Arial" panose="020B0604020202020204" pitchFamily="34" charset="0"/>
        <a:buChar char="•"/>
        <a:defRPr sz="2800" kern="1200">
          <a:solidFill>
            <a:srgbClr val="142E3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79A3"/>
        </a:buClr>
        <a:buSzPct val="75000"/>
        <a:buFont typeface="Arial" panose="020B0604020202020204" pitchFamily="34" charset="0"/>
        <a:buChar char="•"/>
        <a:defRPr sz="2400" kern="1200">
          <a:solidFill>
            <a:srgbClr val="142E3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79A3"/>
        </a:buClr>
        <a:buSzPct val="75000"/>
        <a:buFont typeface="Arial" panose="020B0604020202020204" pitchFamily="34" charset="0"/>
        <a:buChar char="•"/>
        <a:defRPr sz="2000" kern="1200">
          <a:solidFill>
            <a:srgbClr val="142E3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79A3"/>
        </a:buClr>
        <a:buSzPct val="75000"/>
        <a:buFont typeface="Arial" panose="020B0604020202020204" pitchFamily="34" charset="0"/>
        <a:buChar char="•"/>
        <a:defRPr sz="1800" kern="1200">
          <a:solidFill>
            <a:srgbClr val="142E3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C79A3"/>
        </a:buClr>
        <a:buSzPct val="75000"/>
        <a:buFont typeface="Arial" panose="020B0604020202020204" pitchFamily="34" charset="0"/>
        <a:buChar char="•"/>
        <a:defRPr sz="1800" kern="1200">
          <a:solidFill>
            <a:srgbClr val="142E3D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2D8695F-7B01-3FF1-2133-C963B4CD60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65323" y="4733928"/>
            <a:ext cx="5902325" cy="711200"/>
          </a:xfrm>
        </p:spPr>
        <p:txBody>
          <a:bodyPr>
            <a:normAutofit lnSpcReduction="10000"/>
          </a:bodyPr>
          <a:lstStyle/>
          <a:p>
            <a:r>
              <a:rPr lang="en-US"/>
              <a:t>Lake County Estate Planning Council</a:t>
            </a:r>
          </a:p>
          <a:p>
            <a:r>
              <a:rPr lang="en-US"/>
              <a:t>May 1, 2025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3FBE3D3-2CDA-11F0-ADCF-EBA6BCC37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Not all Trusts are Created Equal -Proactive Estate Planning Strategies to Minimize Estate &amp; Income Tax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0561736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9DA4EF-4964-2FA8-DB40-59E39B443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39" y="365125"/>
            <a:ext cx="7302863" cy="1325563"/>
          </a:xfrm>
        </p:spPr>
        <p:txBody>
          <a:bodyPr/>
          <a:lstStyle/>
          <a:p>
            <a:r>
              <a:rPr lang="en-US"/>
              <a:t>Funding to maximize </a:t>
            </a:r>
            <a:br>
              <a:rPr lang="en-US"/>
            </a:br>
            <a:r>
              <a:rPr lang="en-US"/>
              <a:t>tax efficiency is critical!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9E23C77-105D-9589-2EA4-0CD61274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440" y="1742841"/>
            <a:ext cx="4698862" cy="9761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Jack &amp; Diane</a:t>
            </a:r>
            <a:br>
              <a:rPr lang="en-US"/>
            </a:br>
            <a:r>
              <a:rPr lang="en-US"/>
              <a:t>B.C. (before Chuhak)</a:t>
            </a:r>
            <a:endParaRPr lang="en-US" sz="15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F8BBC-B8D7-C1DC-99E2-6F4D6E462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384" y="1742842"/>
            <a:ext cx="4722003" cy="9761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Jack &amp; Diane </a:t>
            </a:r>
            <a:br>
              <a:rPr lang="en-US"/>
            </a:br>
            <a:r>
              <a:rPr lang="en-US"/>
              <a:t>B.C. (before Chuhak)</a:t>
            </a: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39DACD-28EC-9C8F-CC33-8315CD6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81646919"/>
              </p:ext>
            </p:extLst>
          </p:nvPr>
        </p:nvGraphicFramePr>
        <p:xfrm>
          <a:off x="727075" y="2623529"/>
          <a:ext cx="49683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1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334681941"/>
                    </a:ext>
                  </a:extLst>
                </a:gridCol>
                <a:gridCol w="165611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965328227"/>
                    </a:ext>
                  </a:extLst>
                </a:gridCol>
                <a:gridCol w="165611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5636743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Diane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124618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443220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4508267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IRA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03326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74704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$3,800,000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$3,600,000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381088595"/>
                  </a:ext>
                </a:extLst>
              </a:tr>
            </a:tbl>
          </a:graphicData>
        </a:graphic>
      </p:graphicFrame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94769330"/>
              </p:ext>
            </p:extLst>
          </p:nvPr>
        </p:nvGraphicFramePr>
        <p:xfrm>
          <a:off x="6634163" y="2623529"/>
          <a:ext cx="49683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1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6670678"/>
                    </a:ext>
                  </a:extLst>
                </a:gridCol>
                <a:gridCol w="165611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427524061"/>
                    </a:ext>
                  </a:extLst>
                </a:gridCol>
                <a:gridCol w="1656110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2123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Jack’s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Diane’s Estate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87346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94024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$300,000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5303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IRA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$2,100,000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1197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37084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$1,800,000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$5,600,000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608634615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31515" y="4908515"/>
            <a:ext cx="10601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Jack dies. </a:t>
            </a:r>
            <a:r>
              <a:rPr lang="en-US" sz="1600">
                <a:sym typeface="Wingdings" panose="05000000000000000000" pitchFamily="2" charset="2"/>
              </a:rPr>
              <a:t>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Diane is the primary beneficiary of Jack’s IRA and the entire $2,000,000 is rolled into Diane’s IRA.</a:t>
            </a:r>
          </a:p>
          <a:p>
            <a:pPr>
              <a:lnSpc>
                <a:spcPct val="100000"/>
              </a:lnSpc>
            </a:pPr>
            <a:r>
              <a:rPr lang="en-US" sz="1600"/>
              <a:t>Upon Jack’s death, his trust is funded with $1,800,000. </a:t>
            </a:r>
          </a:p>
          <a:p>
            <a:pPr>
              <a:lnSpc>
                <a:spcPct val="100000"/>
              </a:lnSpc>
            </a:pPr>
            <a:r>
              <a:rPr lang="en-US" sz="1600"/>
              <a:t>Diane’s estate / trust is valued at $5,600,000 – triggering an Illinois estate tax of $413,214. </a:t>
            </a:r>
            <a:r>
              <a:rPr lang="en-US" sz="1600">
                <a:sym typeface="Wingdings" panose="05000000000000000000" pitchFamily="2" charset="2"/>
              </a:rPr>
              <a:t></a:t>
            </a:r>
            <a:r>
              <a:rPr lang="en-US" sz="1600"/>
              <a:t> 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/>
          <a:p>
            <a:r>
              <a:rPr lang="en-US"/>
              <a:t>Taxes &amp; Estate Planning</a:t>
            </a:r>
          </a:p>
        </p:txBody>
      </p:sp>
    </p:spTree>
    <p:extLst>
      <p:ext uri="{BB962C8B-B14F-4D97-AF65-F5344CB8AC3E}">
        <p14:creationId xmlns:p14="http://schemas.microsoft.com/office/powerpoint/2010/main" val="190385811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A9DA4EF-4964-2FA8-DB40-59E39B443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Funding to maximize tax efficiency is critical!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9E23C77-105D-9589-2EA4-0CD61274A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6440" y="1742841"/>
            <a:ext cx="4698862" cy="97617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Jack &amp; Diane</a:t>
            </a:r>
            <a:br>
              <a:rPr lang="en-US"/>
            </a:br>
            <a:r>
              <a:rPr lang="en-US"/>
              <a:t>A.C. (after Chuhak)</a:t>
            </a:r>
            <a:endParaRPr lang="en-US" sz="15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DEF8BBC-B8D7-C1DC-99E2-6F4D6E462B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33384" y="1742842"/>
            <a:ext cx="4722003" cy="9761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/>
              <a:t>Jack &amp; Diane </a:t>
            </a:r>
            <a:br>
              <a:rPr lang="en-US"/>
            </a:br>
            <a:r>
              <a:rPr lang="en-US"/>
              <a:t>A.C. (after Chuhak)</a:t>
            </a:r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0C39DACD-28EC-9C8F-CC33-8315CD6CC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260557164"/>
              </p:ext>
            </p:extLst>
          </p:nvPr>
        </p:nvGraphicFramePr>
        <p:xfrm>
          <a:off x="6634163" y="2623529"/>
          <a:ext cx="49700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67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6670678"/>
                    </a:ext>
                  </a:extLst>
                </a:gridCol>
                <a:gridCol w="165667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427524061"/>
                    </a:ext>
                  </a:extLst>
                </a:gridCol>
                <a:gridCol w="165667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2123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Jack’s 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Diane’s Estate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87346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94024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5303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IRA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$2,100,000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1197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37084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$4,000,000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$3,400,000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608634615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3"/>
          <p:cNvGraphicFramePr/>
          <p:nvPr>
            <p:extLst>
              <p:ext uri="{D42A27DB-BD31-4B8C-83A1-F6EECF244321}">
                <p14:modId xmlns:p14="http://schemas.microsoft.com/office/powerpoint/2010/main" val="216891191"/>
              </p:ext>
            </p:extLst>
          </p:nvPr>
        </p:nvGraphicFramePr>
        <p:xfrm>
          <a:off x="734102" y="2636585"/>
          <a:ext cx="497001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67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006670678"/>
                    </a:ext>
                  </a:extLst>
                </a:gridCol>
                <a:gridCol w="165667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427524061"/>
                    </a:ext>
                  </a:extLst>
                </a:gridCol>
                <a:gridCol w="1656671">
                  <a:extLst>
                    <a:ext uri="{9D8B030D-6E8A-4147-A177-3AD203B41FA5}">
                      <a16:col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5212317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Jack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Diane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873466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940249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Investments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$300,000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05303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IRA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$2,000,000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381197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Life Insurance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/>
                        <a:t>$1,000,000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1370846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Total: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$6,000,000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/>
                        <a:t>$1,400,000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val="260863461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731515" y="4925929"/>
            <a:ext cx="10601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/>
              <a:t>Jack dies. </a:t>
            </a:r>
            <a:r>
              <a:rPr lang="en-US" sz="1600">
                <a:sym typeface="Wingdings" panose="05000000000000000000" pitchFamily="2" charset="2"/>
              </a:rPr>
              <a:t></a:t>
            </a:r>
            <a:endParaRPr lang="en-US" sz="1600"/>
          </a:p>
          <a:p>
            <a:pPr>
              <a:lnSpc>
                <a:spcPct val="100000"/>
              </a:lnSpc>
            </a:pPr>
            <a:r>
              <a:rPr lang="en-US" sz="1600"/>
              <a:t>Diane is the primary beneficiary of Jack’s IRA and the entire $2,000,000 is rolled into Diane’s IRA.</a:t>
            </a:r>
          </a:p>
          <a:p>
            <a:pPr>
              <a:lnSpc>
                <a:spcPct val="100000"/>
              </a:lnSpc>
            </a:pPr>
            <a:r>
              <a:rPr lang="en-US" sz="1600"/>
              <a:t>Upon Jack’s death, his trust is funded with $4,000,000 and there is no estate tax owed. </a:t>
            </a:r>
          </a:p>
          <a:p>
            <a:pPr>
              <a:lnSpc>
                <a:spcPct val="100000"/>
              </a:lnSpc>
            </a:pPr>
            <a:r>
              <a:rPr lang="en-US" sz="1600"/>
              <a:t>Diane’s estate / trust is valued at $3,400,000, resulting in “$0” tax.  </a:t>
            </a:r>
            <a:r>
              <a:rPr lang="en-US" sz="1600">
                <a:sym typeface="Wingdings" panose="05000000000000000000" pitchFamily="2" charset="2"/>
              </a:rPr>
              <a:t></a:t>
            </a:r>
            <a:endParaRPr lang="en-US" sz="160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/>
          <a:p>
            <a:r>
              <a:rPr lang="en-US"/>
              <a:t>Taxes &amp; Estate Planning</a:t>
            </a:r>
          </a:p>
        </p:txBody>
      </p:sp>
    </p:spTree>
    <p:extLst>
      <p:ext uri="{BB962C8B-B14F-4D97-AF65-F5344CB8AC3E}">
        <p14:creationId xmlns:p14="http://schemas.microsoft.com/office/powerpoint/2010/main" val="361265370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2629B9-D2B8-1E9A-3197-A4A21A8E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Estate Tax Landscape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0B82C6-D6D0-203B-0700-3866C95C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Chuhak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284673-0F01-44F3-BCA0-DB12CA91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71F1C-9800-BF45-9091-9E092BBC27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2E3D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35810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18BCD1-035A-4D07-90C1-D7583BF5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Navigating the Estate Tax Landscape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03F201-ABA1-46ED-986A-A93A452B8A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94852" y="1030573"/>
            <a:ext cx="4316782" cy="419100"/>
          </a:xfrm>
        </p:spPr>
        <p:txBody>
          <a:bodyPr>
            <a:noAutofit/>
          </a:bodyPr>
          <a:lstStyle/>
          <a:p>
            <a:r>
              <a:rPr lang="en-US" sz="1400"/>
              <a:t>THE BASICS – NUMBERS TO REMEMBER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C7605D-1E71-F0A3-3A84-EDAF0903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13</a:t>
            </a:fld>
            <a:endParaRPr lang="en-US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2FAF4C-0342-F962-2DB2-F2EBF1AC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FD3B4C-A836-273B-2A8B-441554B42897}"/>
              </a:ext>
            </a:extLst>
          </p:cNvPr>
          <p:cNvSpPr txBox="1"/>
          <p:nvPr/>
        </p:nvSpPr>
        <p:spPr>
          <a:xfrm>
            <a:off x="698806" y="1409242"/>
            <a:ext cx="7431403" cy="27563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Lifetime Exclusion Amount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In 2025 - $13.99 MM per person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Adjusted annually for inflation but also subject to politics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Doubled under Trump; Set to sunset on 1/1/2026 – but will extend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Illinois exemption - $4 million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Annual Exclusion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In 2025 - $19,000 per person/per year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“Freebie” – does not use the coupon to gift</a:t>
            </a:r>
            <a:endParaRPr lang="en-US" sz="2000">
              <a:solidFill>
                <a:srgbClr val="142D3D"/>
              </a:solidFill>
            </a:endParaRP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endParaRPr lang="en-US" sz="2000"/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D1C2F70-8861-4382-9864-3BA3BF3FC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8783" y="3303290"/>
            <a:ext cx="1267777" cy="74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698806" y="4154742"/>
            <a:ext cx="9326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55650" lvl="1" indent="-285750">
              <a:lnSpc>
                <a:spcPct val="100000"/>
              </a:lnSpc>
              <a:buClr>
                <a:srgbClr val="3B79A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 above the annual amount needs to be reported on a gift tax return &amp; is deducted from the lifetime exclusion amount (i.e. uses the coupon)</a:t>
            </a:r>
          </a:p>
          <a:p>
            <a:pPr marL="298450" indent="-285750">
              <a:lnSpc>
                <a:spcPct val="100000"/>
              </a:lnSpc>
              <a:buClr>
                <a:srgbClr val="3B79A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Portability Available</a:t>
            </a:r>
          </a:p>
          <a:p>
            <a:pPr marL="755650" lvl="1" indent="-285750">
              <a:lnSpc>
                <a:spcPct val="100000"/>
              </a:lnSpc>
              <a:buClr>
                <a:srgbClr val="3B79A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elected on a timely filed estate tax return (due 9 months after death + 6 month extension) </a:t>
            </a:r>
          </a:p>
          <a:p>
            <a:pPr marL="755650" lvl="1" indent="-285750">
              <a:lnSpc>
                <a:spcPct val="100000"/>
              </a:lnSpc>
              <a:buClr>
                <a:srgbClr val="3B79A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Or, if only filing for portability, within five (5) years</a:t>
            </a:r>
          </a:p>
          <a:p>
            <a:pPr marL="755650" lvl="1" indent="-285750">
              <a:lnSpc>
                <a:spcPct val="100000"/>
              </a:lnSpc>
              <a:buClr>
                <a:srgbClr val="3B79A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portability at the state level</a:t>
            </a:r>
          </a:p>
          <a:p>
            <a:pPr marL="755650" lvl="1" indent="-285750">
              <a:lnSpc>
                <a:spcPct val="100000"/>
              </a:lnSpc>
              <a:buClr>
                <a:srgbClr val="3B79A2"/>
              </a:buClr>
              <a:buFont typeface="Arial" panose="020B0604020202020204" pitchFamily="34" charset="0"/>
              <a:buChar char="•"/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Portability does not apply to GST-exemption</a:t>
            </a:r>
          </a:p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447" y="1125127"/>
            <a:ext cx="3945174" cy="3060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2592" y="3977288"/>
            <a:ext cx="3776883" cy="17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708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18BCD1-035A-4D07-90C1-D7583BF5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it…or Lose it!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503F201-ABA1-46ED-986A-A93A452B8A9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7882620" y="800049"/>
            <a:ext cx="3291348" cy="419099"/>
          </a:xfrm>
        </p:spPr>
        <p:txBody>
          <a:bodyPr>
            <a:noAutofit/>
          </a:bodyPr>
          <a:lstStyle/>
          <a:p>
            <a:r>
              <a:rPr lang="en-US" sz="4000" b="1"/>
              <a:t>244 Days!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C7605D-1E71-F0A3-3A84-EDAF0903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14</a:t>
            </a:fld>
            <a:endParaRPr lang="en-US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2FAF4C-0342-F962-2DB2-F2EBF1AC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FD3B4C-A836-273B-2A8B-441554B42897}"/>
              </a:ext>
            </a:extLst>
          </p:cNvPr>
          <p:cNvSpPr txBox="1"/>
          <p:nvPr/>
        </p:nvSpPr>
        <p:spPr>
          <a:xfrm>
            <a:off x="698806" y="1824336"/>
            <a:ext cx="9643058" cy="27563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Lifetime Exclusion Amount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In 2025 - $13.99 MM per person - $28.98 MM for a married couple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Add exemption back at time of death to calculate estate tax liability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Excess gifts are essentially grandfathered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In an effort to preserve exemption, “How much?” and “Who?” 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Ideally, gift $13.99 MM for each spouse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Should we gift “$7 million each”? – ehhh – </a:t>
            </a:r>
            <a:r>
              <a:rPr lang="en-US" sz="1600" i="1">
                <a:solidFill>
                  <a:srgbClr val="142D3D"/>
                </a:solidFill>
              </a:rPr>
              <a:t>not ideal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Or, $13.99 MM by one spouse (or above the hurdle rate) and “$0” by other spouse</a:t>
            </a:r>
            <a:endParaRPr lang="en-US" sz="2000">
              <a:solidFill>
                <a:srgbClr val="142D3D"/>
              </a:solidFill>
            </a:endParaRP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/>
              <a:t>“If I can’t gift $13.99 MM now, there is no rush!” – FALSE!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/>
              <a:t>The real benefit of gifting is to gift the current value and the future appreciation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/>
              <a:t>$1 MM gift to Harrison this year…in 10 years, valued at $2 MM…in 20 years, valued at $4 MM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/>
              <a:t>Clients should </a:t>
            </a:r>
            <a:r>
              <a:rPr lang="en-US" sz="1600" b="1"/>
              <a:t>NOT WAIT</a:t>
            </a:r>
            <a:r>
              <a:rPr lang="en-US" sz="160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3209435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2629B9-D2B8-1E9A-3197-A4A21A8E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Gifting in Trust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0B82C6-D6D0-203B-0700-3866C95C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Chuhak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284673-0F01-44F3-BCA0-DB12CA91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71F1C-9800-BF45-9091-9E092BBC27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2E3D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2813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18BCD1-035A-4D07-90C1-D7583BF5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Gifting in Trust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C7605D-1E71-F0A3-3A84-EDAF0903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16</a:t>
            </a:fld>
            <a:endParaRPr lang="en-US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2FAF4C-0342-F962-2DB2-F2EBF1AC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/>
          <a:p>
            <a:r>
              <a:rPr lang="en-US"/>
              <a:t>Taxes &amp; Estate Planning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5732" y="1120929"/>
            <a:ext cx="3512376" cy="46672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839" y="5710142"/>
            <a:ext cx="3346337" cy="156019"/>
          </a:xfrm>
          <a:prstGeom prst="rect">
            <a:avLst/>
          </a:prstGeom>
        </p:spPr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FD3B4C-A836-273B-2A8B-441554B42897}"/>
              </a:ext>
            </a:extLst>
          </p:cNvPr>
          <p:cNvSpPr txBox="1"/>
          <p:nvPr/>
        </p:nvSpPr>
        <p:spPr>
          <a:xfrm>
            <a:off x="698806" y="1824336"/>
            <a:ext cx="9643058" cy="27563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Asset protection for beneficiaries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“Intentionally Defective Grantor Trusts”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All income tax attributes flow back to the grantor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Income tax payments are not “gifts”, but rather a freebie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Reduce value of parents’ estate - allow money to grow outside of estate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GST-Exempt Planning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Generation skipping transfer tax planning 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Transfer wealth from generation to generation estate tax free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Discounting</a:t>
            </a:r>
          </a:p>
          <a:p>
            <a:pPr marL="697865" lvl="1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1600">
                <a:solidFill>
                  <a:srgbClr val="142D3D"/>
                </a:solidFill>
              </a:rPr>
              <a:t>Use business interest to take discounts - lack of marketability / control</a:t>
            </a:r>
          </a:p>
        </p:txBody>
      </p:sp>
    </p:spTree>
    <p:extLst>
      <p:ext uri="{BB962C8B-B14F-4D97-AF65-F5344CB8AC3E}">
        <p14:creationId xmlns:p14="http://schemas.microsoft.com/office/powerpoint/2010/main" val="12483655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18BCD1-035A-4D07-90C1-D7583BF5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Drawback of Gifting in Trust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C7605D-1E71-F0A3-3A84-EDAF0903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17</a:t>
            </a:fld>
            <a:endParaRPr lang="en-US"/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2FAF4C-0342-F962-2DB2-F2EBF1AC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/>
          <a:p>
            <a:r>
              <a:rPr lang="en-US"/>
              <a:t>Taxes &amp; Estate Planning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428" y="1190526"/>
            <a:ext cx="8243412" cy="5121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147" y="5742646"/>
            <a:ext cx="4378206" cy="2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7115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2629B9-D2B8-1E9A-3197-A4A21A8E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Gifting – State of Illinois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0B82C6-D6D0-203B-0700-3866C95C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Chuhak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284673-0F01-44F3-BCA0-DB12CA91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71F1C-9800-BF45-9091-9E092BBC27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2E3D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54803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Gifting in State of Illinois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0665" indent="-227965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fr-FR">
                <a:solidFill>
                  <a:srgbClr val="142D3D"/>
                </a:solidFill>
              </a:rPr>
              <a:t>Illinois estate tax exemption - $4,000,000</a:t>
            </a:r>
            <a:endParaRPr lang="en-US">
              <a:solidFill>
                <a:srgbClr val="142D3D"/>
              </a:solidFill>
            </a:endParaRPr>
          </a:p>
          <a:p>
            <a:pPr marL="240665" indent="-227965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No Illinois gift tax</a:t>
            </a:r>
          </a:p>
          <a:p>
            <a:pPr marL="240665" indent="-227965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No portability at the state level</a:t>
            </a:r>
          </a:p>
          <a:p>
            <a:pPr marL="240665" indent="-227965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Benefit of gifting the current value plus appreciation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3931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FA81970-16D5-CCB9-DB4C-538F01BB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err="1"/>
              <a:t>Chuhak &amp; Tecson, P.C. </a:t>
            </a:r>
            <a:br>
              <a:rPr lang="en-US" sz="4000" err="1"/>
            </a:br>
            <a:r>
              <a:rPr lang="en-US" sz="4000" err="1"/>
              <a:t>Private Wealth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172A8-DC97-594E-C6AD-8E93F5E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9CCDFD-A65B-0148-165C-3C9F2AA8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42"/>
          <a:stretch>
            <a:fillRect/>
          </a:stretch>
        </p:blipFill>
        <p:spPr>
          <a:xfrm>
            <a:off x="2861551" y="1146160"/>
            <a:ext cx="6245377" cy="553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6220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39" y="85427"/>
            <a:ext cx="10515600" cy="1325563"/>
          </a:xfrm>
        </p:spPr>
        <p:txBody>
          <a:bodyPr/>
          <a:lstStyle/>
          <a:p>
            <a:r>
              <a:rPr lang="en-US"/>
              <a:t>Illinois - Graduated Estate Tax Rates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20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6DE8596D-ED76-5E8A-7D1F-F0E6B1C82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84" y="1426032"/>
            <a:ext cx="5611360" cy="4453311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 txBox="1"/>
          <p:nvPr/>
        </p:nvSpPr>
        <p:spPr>
          <a:xfrm>
            <a:off x="822234" y="1528004"/>
            <a:ext cx="41764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4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20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3C79A3"/>
              </a:buClr>
              <a:buSzPct val="75000"/>
              <a:buFont typeface="Arial" panose="020B0604020202020204" pitchFamily="34" charset="0"/>
              <a:buChar char="•"/>
              <a:defRPr sz="1800" kern="1200">
                <a:solidFill>
                  <a:srgbClr val="142E3D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665" indent="-227965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fr-FR">
                <a:solidFill>
                  <a:srgbClr val="142D3D"/>
                </a:solidFill>
              </a:rPr>
              <a:t>You pay taxes on entire estate if estate is above $4 million</a:t>
            </a:r>
          </a:p>
          <a:p>
            <a:pPr marL="240665" indent="-227965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fr-FR">
                <a:solidFill>
                  <a:srgbClr val="142D3D"/>
                </a:solidFill>
              </a:rPr>
              <a:t>Illinois estate tax rates start at 28.5% and taper off to 10%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B118DA9-B168-02AF-28CB-56C675A349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390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7056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/>
              <a:t>Illinois Attorney General Estate Tax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419497"/>
            <a:ext cx="10515600" cy="4486479"/>
          </a:xfrm>
        </p:spPr>
        <p:txBody>
          <a:bodyPr>
            <a:norm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400" u="sng">
                <a:solidFill>
                  <a:srgbClr val="142D3D"/>
                </a:solidFill>
              </a:rPr>
              <a:t>35 ILCS 405/2 </a:t>
            </a:r>
            <a:r>
              <a:rPr lang="en-US" sz="2400">
                <a:solidFill>
                  <a:srgbClr val="142D3D"/>
                </a:solidFill>
              </a:rPr>
              <a:t>– Illinois’ formula selects the lower of either: 1) the “2011 calculation” under former Section 2011 of the Internal Revenue Code (“IRC”); or 2) the “hypothetical tax” based on federal estate taxes reckoned with a $4 million estate tax exclusion amount.</a:t>
            </a:r>
          </a:p>
          <a:p>
            <a:pPr marL="12700" indent="0">
              <a:lnSpc>
                <a:spcPct val="100000"/>
              </a:lnSpc>
              <a:spcBef>
                <a:spcPts val="2420"/>
              </a:spcBef>
              <a:buClr>
                <a:srgbClr val="3B79A2"/>
              </a:buClr>
              <a:buNone/>
              <a:tabLst>
                <a:tab pos="240665" algn="l"/>
              </a:tabLst>
            </a:pPr>
            <a:endParaRPr lang="en-US">
              <a:solidFill>
                <a:srgbClr val="142D3D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7615" y="3124089"/>
            <a:ext cx="6433250" cy="2897759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411973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Benefits of Making Lifetime Gifts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Example: Riley has estate worth $5,000,000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Made </a:t>
            </a:r>
            <a:r>
              <a:rPr lang="en-US" u="sng">
                <a:solidFill>
                  <a:srgbClr val="142D3D"/>
                </a:solidFill>
              </a:rPr>
              <a:t>no</a:t>
            </a:r>
            <a:r>
              <a:rPr lang="en-US">
                <a:solidFill>
                  <a:srgbClr val="142D3D"/>
                </a:solidFill>
              </a:rPr>
              <a:t> gifts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Illinois estate tax due: </a:t>
            </a:r>
            <a:r>
              <a:rPr lang="en-US" u="sng">
                <a:solidFill>
                  <a:srgbClr val="142D3D"/>
                </a:solidFill>
              </a:rPr>
              <a:t>$285,714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630" y="3361038"/>
            <a:ext cx="5828339" cy="2645081"/>
          </a:xfrm>
          <a:prstGeom prst="rect">
            <a:avLst/>
          </a:prstGeom>
          <a:ln w="28575">
            <a:solidFill>
              <a:srgbClr val="142E3D"/>
            </a:solidFill>
          </a:ln>
        </p:spPr>
      </p:pic>
    </p:spTree>
    <p:extLst>
      <p:ext uri="{BB962C8B-B14F-4D97-AF65-F5344CB8AC3E}">
        <p14:creationId xmlns:p14="http://schemas.microsoft.com/office/powerpoint/2010/main" val="229806212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Lifetime Gifts Saves ~10% Illinois Estate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Example: Riley has estate worth $5,000,000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Lifetime gifting of $1,000,000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Illinois estate tax due: </a:t>
            </a:r>
            <a:r>
              <a:rPr lang="en-US" u="sng">
                <a:solidFill>
                  <a:srgbClr val="142D3D"/>
                </a:solidFill>
              </a:rPr>
              <a:t>$253,986</a:t>
            </a:r>
            <a:r>
              <a:rPr lang="en-US">
                <a:solidFill>
                  <a:srgbClr val="142D3D"/>
                </a:solidFill>
              </a:rPr>
              <a:t> (</a:t>
            </a:r>
            <a:r>
              <a:rPr lang="en-US" i="1">
                <a:solidFill>
                  <a:srgbClr val="142D3D"/>
                </a:solidFill>
              </a:rPr>
              <a:t>savings of $31,728</a:t>
            </a:r>
            <a:r>
              <a:rPr lang="en-US">
                <a:solidFill>
                  <a:srgbClr val="142D3D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0426" y="3368038"/>
            <a:ext cx="5751148" cy="2691313"/>
          </a:xfrm>
          <a:prstGeom prst="rect">
            <a:avLst/>
          </a:prstGeom>
          <a:ln w="28575">
            <a:solidFill>
              <a:srgbClr val="142E3D"/>
            </a:solidFill>
          </a:ln>
        </p:spPr>
      </p:pic>
    </p:spTree>
    <p:extLst>
      <p:ext uri="{BB962C8B-B14F-4D97-AF65-F5344CB8AC3E}">
        <p14:creationId xmlns:p14="http://schemas.microsoft.com/office/powerpoint/2010/main" val="260899598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More Gifting = More Estate Tax 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Example: Riley has estate worth $5,000,000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Lifetime gifting of $2,000,000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</a:rPr>
              <a:t>Illinois estate tax due: </a:t>
            </a:r>
            <a:r>
              <a:rPr lang="en-US" u="sng">
                <a:solidFill>
                  <a:srgbClr val="142D3D"/>
                </a:solidFill>
              </a:rPr>
              <a:t>$167,279</a:t>
            </a:r>
            <a:r>
              <a:rPr lang="en-US">
                <a:solidFill>
                  <a:srgbClr val="142D3D"/>
                </a:solidFill>
              </a:rPr>
              <a:t> (</a:t>
            </a:r>
            <a:r>
              <a:rPr lang="en-US" i="1">
                <a:solidFill>
                  <a:srgbClr val="142D3D"/>
                </a:solidFill>
              </a:rPr>
              <a:t>savings of $118,435</a:t>
            </a:r>
            <a:r>
              <a:rPr lang="en-US">
                <a:solidFill>
                  <a:srgbClr val="142D3D"/>
                </a:solidFill>
              </a:rPr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4299" y="3437238"/>
            <a:ext cx="5523402" cy="2590433"/>
          </a:xfrm>
          <a:prstGeom prst="rect">
            <a:avLst/>
          </a:prstGeom>
          <a:ln w="28575">
            <a:solidFill>
              <a:srgbClr val="142E3D"/>
            </a:solidFill>
          </a:ln>
        </p:spPr>
      </p:pic>
    </p:spTree>
    <p:extLst>
      <p:ext uri="{BB962C8B-B14F-4D97-AF65-F5344CB8AC3E}">
        <p14:creationId xmlns:p14="http://schemas.microsoft.com/office/powerpoint/2010/main" val="180608301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1352846-9AA2-C4E8-1C99-5693071B7A9C}"/>
              </a:ext>
            </a:extLst>
          </p:cNvPr>
          <p:cNvSpPr txBox="1"/>
          <p:nvPr/>
        </p:nvSpPr>
        <p:spPr>
          <a:xfrm>
            <a:off x="726440" y="276064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42E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Take Aways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0470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Aways – Taxes &amp; Estate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548114"/>
            <a:ext cx="10822280" cy="4628849"/>
          </a:xfrm>
        </p:spPr>
        <p:txBody>
          <a:bodyPr>
            <a:normAutofit fontScale="70000" lnSpcReduction="20000"/>
          </a:bodyPr>
          <a:lstStyle/>
          <a:p>
            <a:pPr marL="12700" indent="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buNone/>
              <a:tabLst>
                <a:tab pos="240665" algn="l"/>
              </a:tabLst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800">
                <a:solidFill>
                  <a:srgbClr val="142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all trusts are created equal – the terms of the trust can vary dramatically – the revocable living trust needs to be properly drafted to provide asset protection and wealth transfer tax planning benefits.</a:t>
            </a: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endParaRPr lang="en-US">
              <a:solidFill>
                <a:srgbClr val="142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800">
                <a:solidFill>
                  <a:srgbClr val="142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 / balancing is “key” – don’t just have a plan that is “fine” – save the $400,000!</a:t>
            </a: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endParaRPr lang="en-US" sz="2800">
              <a:solidFill>
                <a:srgbClr val="142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800">
                <a:solidFill>
                  <a:srgbClr val="142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Illinois is an expensive place to die – the exemption / tax free amount is only $4 million and the effective tax rate can be 28.5%</a:t>
            </a: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endParaRPr lang="en-US" sz="2800">
              <a:solidFill>
                <a:srgbClr val="142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Federal exemption / tax free amount is $13.99 – 2026 – TBC</a:t>
            </a:r>
          </a:p>
          <a:p>
            <a:pPr marL="12700" indent="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buNone/>
              <a:tabLst>
                <a:tab pos="240665" algn="l"/>
              </a:tabLst>
            </a:pPr>
            <a:endParaRPr lang="en-US">
              <a:solidFill>
                <a:srgbClr val="142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have a lot of money, GIFT NOW – USE IT – or LOSE IT! Gift $13.99 million before the exemption drops</a:t>
            </a: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endParaRPr lang="en-US" sz="2800">
              <a:solidFill>
                <a:srgbClr val="142D3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27050" indent="-514350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>
                <a:solidFill>
                  <a:srgbClr val="142D3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Estate tax planning is often overlooked…everyone focuses on income taxes (rate of 23.8%) vs estate taxes (rate of 50%!)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26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 txBox="1"/>
          <p:nvPr/>
        </p:nvSpPr>
        <p:spPr>
          <a:xfrm>
            <a:off x="586740" y="6216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rgbClr val="142E3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Taxes &amp; Estate Planning</a:t>
            </a:r>
          </a:p>
        </p:txBody>
      </p:sp>
    </p:spTree>
    <p:extLst>
      <p:ext uri="{BB962C8B-B14F-4D97-AF65-F5344CB8AC3E}">
        <p14:creationId xmlns:p14="http://schemas.microsoft.com/office/powerpoint/2010/main" val="389692902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1352846-9AA2-C4E8-1C99-5693071B7A9C}"/>
              </a:ext>
            </a:extLst>
          </p:cNvPr>
          <p:cNvSpPr txBox="1"/>
          <p:nvPr/>
        </p:nvSpPr>
        <p:spPr>
          <a:xfrm>
            <a:off x="726440" y="210341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142E3D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>
                <a:solidFill>
                  <a:schemeClr val="bg1"/>
                </a:solidFill>
              </a:rPr>
              <a:t>Thank you. Questions?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r>
              <a:rPr lang="en-US" sz="2800">
                <a:solidFill>
                  <a:schemeClr val="bg1"/>
                </a:solidFill>
              </a:rPr>
              <a:t>Lindsey Paige Markus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312.855.6417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Lmarkus@chuhak.com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00821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FA81970-16D5-CCB9-DB4C-538F01BB2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Private Wealth Services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172A8-DC97-594E-C6AD-8E93F5E3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B9CCDFD-A65B-0148-165C-3C9F2AA8D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759" y="946913"/>
            <a:ext cx="6595394" cy="52449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288" y="5647091"/>
            <a:ext cx="4378206" cy="2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4426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5718BCD1-035A-4D07-90C1-D7583BF5A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Estate Planning &amp; Asset Protection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56D194B-644D-4B06-A54F-C17FC37106C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88483" y="4278743"/>
            <a:ext cx="1676940" cy="419100"/>
          </a:xfrm>
        </p:spPr>
        <p:txBody>
          <a:bodyPr/>
          <a:lstStyle/>
          <a:p>
            <a:r>
              <a:rPr lang="en-US" sz="1600">
                <a:solidFill>
                  <a:schemeClr val="accent6"/>
                </a:solidFill>
              </a:rPr>
              <a:t>Lindsey Markus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EC7605D-1E71-F0A3-3A84-EDAF0903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>
                <a:solidFill>
                  <a:schemeClr val="accent6"/>
                </a:solidFill>
              </a:rPr>
              <a:t>4</a:t>
            </a:fld>
            <a:endParaRPr lang="en-US">
              <a:solidFill>
                <a:schemeClr val="accent6"/>
              </a:solidFill>
            </a:endParaRPr>
          </a:p>
        </p:txBody>
      </p:sp>
      <p:sp>
        <p:nvSpPr>
          <p:cNvPr id="29" name="Footer Placeholder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D72FAF4C-0342-F962-2DB2-F2EBF1AC9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/>
          <a:p>
            <a:r>
              <a:rPr lang="en-US">
                <a:solidFill>
                  <a:schemeClr val="accent6"/>
                </a:solidFill>
              </a:rPr>
              <a:t>Taxes &amp; Estate Planning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53" y="2164516"/>
            <a:ext cx="1828800" cy="182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BA074E6-F35B-8A1C-A812-3F07C4DBFC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58947" y="4169573"/>
            <a:ext cx="2736011" cy="117370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E6FFCF44-6EA6-DE36-47C5-5B06E7000CD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Not all Trusts are Created Equal -Proactive Estate Planning Strategies to Minimize Estate &amp; Income Tax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173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1DCCDEEF-AF19-A4C3-8868-DA83AC65FE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3401" t="22709" r="21731"/>
          <a:stretch>
            <a:fillRect/>
          </a:stretch>
        </p:blipFill>
        <p:spPr>
          <a:xfrm>
            <a:off x="6428424" y="170089"/>
            <a:ext cx="5665606" cy="649605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D01DF75-1142-FCE8-81BA-BA921A45E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8475" y="957152"/>
            <a:ext cx="5478463" cy="10146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spc="-20">
                <a:solidFill>
                  <a:srgbClr val="142D3D"/>
                </a:solidFill>
                <a:latin typeface="Arial"/>
                <a:cs typeface="Arial"/>
              </a:rPr>
              <a:t>Private Wealth Services _________________</a:t>
            </a:r>
            <a:endParaRPr lang="en-US" sz="2400">
              <a:latin typeface="Arial"/>
              <a:cs typeface="Arial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FD3B4C-A836-273B-2A8B-441554B428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424" y="2049261"/>
            <a:ext cx="5711371" cy="3110345"/>
          </a:xfrm>
        </p:spPr>
        <p:txBody>
          <a:bodyPr>
            <a:noAutofit/>
          </a:bodyPr>
          <a:lstStyle/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Not all trusts are created equal…Not all plans are the same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Current estate tax landscape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Gifting in Trust</a:t>
            </a:r>
          </a:p>
          <a:p>
            <a:pPr marL="240665" indent="-227965">
              <a:lnSpc>
                <a:spcPct val="100000"/>
              </a:lnSpc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Impact of Gifting in state of Illinois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809E55E7-6C6D-9EF3-AFEB-8A5D4D95F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9301" y="6044554"/>
            <a:ext cx="890010" cy="339984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A7935F6F-8498-3315-7A94-FBD76DA8C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26590" y="6031983"/>
            <a:ext cx="2743200" cy="365125"/>
          </a:xfrm>
        </p:spPr>
        <p:txBody>
          <a:bodyPr/>
          <a:lstStyle/>
          <a:p>
            <a:fld id="{20271F1C-9800-BF45-9091-9E092BBC274F}" type="slidenum">
              <a:rPr lang="en-US" smtClean="0"/>
              <a:t>5</a:t>
            </a:fld>
            <a:endParaRPr lang="en-US"/>
          </a:p>
        </p:txBody>
      </p:sp>
      <p:sp>
        <p:nvSpPr>
          <p:cNvPr id="13" name="Footer Placeholder 9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CFA0EBE8-4513-87DE-BAA6-943AAB102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4340" y="6311900"/>
            <a:ext cx="4114800" cy="365125"/>
          </a:xfrm>
        </p:spPr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7B5A888-579C-76D8-B700-6CB26DE67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67663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2629B9-D2B8-1E9A-3197-A4A21A8E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all Trusts are the same!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0B82C6-D6D0-203B-0700-3866C95C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Chuhak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284673-0F01-44F3-BCA0-DB12CA91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71F1C-9800-BF45-9091-9E092BBC27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2E3D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7446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</a:t>
            </a:r>
            <a:r>
              <a:rPr lang="en-US" i="1"/>
              <a:t>Room for Improvement</a:t>
            </a:r>
            <a:r>
              <a:rPr lang="en-US"/>
              <a:t>” when we review outdated trusts…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1944347"/>
            <a:ext cx="10515600" cy="4351338"/>
          </a:xfrm>
        </p:spPr>
        <p:txBody>
          <a:bodyPr>
            <a:normAutofit lnSpcReduction="10000"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400">
                <a:solidFill>
                  <a:srgbClr val="142D3D"/>
                </a:solidFill>
              </a:rPr>
              <a:t>Comports with the new Illinois Trust Code</a:t>
            </a:r>
          </a:p>
          <a:p>
            <a:pPr marL="697865" lvl="1" indent="-227965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Accountings to beneficiaries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400">
                <a:solidFill>
                  <a:srgbClr val="142D3D"/>
                </a:solidFill>
              </a:rPr>
              <a:t>Outright Distributions or Rights of Withdrawal for Beneficiaries</a:t>
            </a:r>
          </a:p>
          <a:p>
            <a:pPr marL="697865" lvl="1" indent="-227965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Automatic withdrawal at ages 25, 30, 35</a:t>
            </a:r>
          </a:p>
          <a:p>
            <a:pPr marL="240665" indent="-227965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 sz="2400">
                <a:solidFill>
                  <a:srgbClr val="142D3D"/>
                </a:solidFill>
              </a:rPr>
              <a:t>Based on the size of the estate…</a:t>
            </a:r>
            <a:br>
              <a:rPr lang="en-US" sz="2400">
                <a:solidFill>
                  <a:srgbClr val="142D3D"/>
                </a:solidFill>
              </a:rPr>
            </a:br>
            <a:r>
              <a:rPr lang="en-US" sz="2400" i="1">
                <a:solidFill>
                  <a:srgbClr val="142D3D"/>
                </a:solidFill>
              </a:rPr>
              <a:t>what funding formula should be used? </a:t>
            </a:r>
            <a:endParaRPr lang="en-US" sz="2000">
              <a:solidFill>
                <a:srgbClr val="142D3D"/>
              </a:solidFill>
            </a:endParaRP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400">
                <a:solidFill>
                  <a:srgbClr val="142D3D"/>
                </a:solidFill>
              </a:rPr>
              <a:t>Problems</a:t>
            </a:r>
          </a:p>
          <a:p>
            <a:pPr marL="697865" lvl="1" indent="-227965">
              <a:lnSpc>
                <a:spcPct val="100000"/>
              </a:lnSpc>
              <a:spcBef>
                <a:spcPts val="3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Loss of Asset Protection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Inefficient tax planning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Loss of GST Tax Planning</a:t>
            </a:r>
          </a:p>
          <a:p>
            <a:pPr marL="697865" lvl="1" indent="-227965">
              <a:lnSpc>
                <a:spcPct val="100000"/>
              </a:lnSpc>
              <a:spcBef>
                <a:spcPts val="100"/>
              </a:spcBef>
              <a:spcAft>
                <a:spcPts val="12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 sz="2000">
                <a:solidFill>
                  <a:srgbClr val="142D3D"/>
                </a:solidFill>
              </a:rPr>
              <a:t>Lack of planning for special needs beneficiary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489" y="3362637"/>
            <a:ext cx="3146911" cy="25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632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F1AB237-12F2-94C0-3778-DDB1D7AA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Preferred Route:  Leave assets in trust for beneficiaries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9ECE6767-D6B6-58FB-8A07-FF235058D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2002971"/>
            <a:ext cx="5306612" cy="4173992"/>
          </a:xfrm>
        </p:spPr>
        <p:txBody>
          <a:bodyPr>
            <a:norm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 sz="2400">
                <a:solidFill>
                  <a:srgbClr val="142D3D"/>
                </a:solidFill>
              </a:rPr>
              <a:t>Inherit in Trust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 sz="2400">
                <a:solidFill>
                  <a:srgbClr val="142D3D"/>
                </a:solidFill>
              </a:rPr>
              <a:t>Beneficiary, as their own trustee, can take out distributions for health, education maintenance and support (HEMS)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 sz="2400">
                <a:solidFill>
                  <a:srgbClr val="142D3D"/>
                </a:solidFill>
              </a:rPr>
              <a:t>Creditor protection: lawsuit, malpractice, ‘bad spouse’</a:t>
            </a:r>
          </a:p>
          <a:p>
            <a:pPr marL="240665" indent="-227965">
              <a:lnSpc>
                <a:spcPct val="100000"/>
              </a:lnSpc>
              <a:spcBef>
                <a:spcPts val="100"/>
              </a:spcBef>
              <a:spcAft>
                <a:spcPts val="600"/>
              </a:spcAft>
              <a:buClr>
                <a:srgbClr val="3B79A2"/>
              </a:buClr>
              <a:tabLst>
                <a:tab pos="240665" algn="l"/>
              </a:tabLst>
            </a:pPr>
            <a:r>
              <a:rPr lang="en-US" sz="2400">
                <a:solidFill>
                  <a:srgbClr val="142D3D"/>
                </a:solidFill>
              </a:rPr>
              <a:t>GST-Tax Planning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0BE9EC9-7D4C-71FA-FF93-90B9388D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Taxes &amp; Estate Planning</a:t>
            </a:r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22F85FA-C5DF-4365-6FA8-0FA844DAC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71F1C-9800-BF45-9091-9E092BBC274F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61" y="1698210"/>
            <a:ext cx="3974769" cy="373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311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F92629B9-D2B8-1E9A-3197-A4A21A8EE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all Plans are the same!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B90B82C6-D6D0-203B-0700-3866C95C1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t>Chuhak 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:p159="http://schemas.microsoft.com/office/powerpoint/2015/09/main" xmlns:p15="http://schemas.microsoft.com/office/powerpoint/2012/main" xmlns:p14="http://schemas.microsoft.com/office/powerpoint/2010/main" xmlns:mc="http://schemas.openxmlformats.org/markup-compatibility/2006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 id="{36284673-0F01-44F3-BCA0-DB12CA918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71F1C-9800-BF45-9091-9E092BBC27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42E3D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42E3D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89433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9045.0"/>
  <p:tag name="AS_RELEASE_DATE" val="2024.03.14"/>
  <p:tag name="AS_TITLE" val="Aspose.Slides for .NET 4.0 Client Profile"/>
  <p:tag name="AS_VERSION" val="24.3"/>
</p:tagLst>
</file>

<file path=ppt/theme/theme1.xml><?xml version="1.0" encoding="utf-8"?>
<a:theme xmlns:a="http://schemas.openxmlformats.org/drawingml/2006/main" name="Office Theme">
  <a:themeElements>
    <a:clrScheme name="Chuhak Colors">
      <a:dk1>
        <a:srgbClr val="000000"/>
      </a:dk1>
      <a:lt1>
        <a:srgbClr val="FFFFFF"/>
      </a:lt1>
      <a:dk2>
        <a:srgbClr val="142E3C"/>
      </a:dk2>
      <a:lt2>
        <a:srgbClr val="697D79"/>
      </a:lt2>
      <a:accent1>
        <a:srgbClr val="483869"/>
      </a:accent1>
      <a:accent2>
        <a:srgbClr val="3C79A3"/>
      </a:accent2>
      <a:accent3>
        <a:srgbClr val="495E5C"/>
      </a:accent3>
      <a:accent4>
        <a:srgbClr val="D3B5EE"/>
      </a:accent4>
      <a:accent5>
        <a:srgbClr val="C1D3D3"/>
      </a:accent5>
      <a:accent6>
        <a:srgbClr val="EDF0ED"/>
      </a:accent6>
      <a:hlink>
        <a:srgbClr val="3C79A3"/>
      </a:hlink>
      <a:folHlink>
        <a:srgbClr val="483869"/>
      </a:folHlink>
    </a:clrScheme>
    <a:fontScheme name="Georgia">
      <a:majorFont>
        <a:latin typeface="Georgia" panose="02040502050405020303"/>
        <a:ea typeface="Georgia" panose="02040502050405020303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Georgia" panose="02040502050405020303"/>
        <a:cs typeface="Arial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r="http://schemas.openxmlformats.org/officeDocument/2006/relationships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1391</Words>
  <Application>Microsoft Office PowerPoint</Application>
  <PresentationFormat>Custom</PresentationFormat>
  <Paragraphs>273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Not all Trusts are Created Equal -Proactive Estate Planning Strategies to Minimize Estate &amp; Income Tax </vt:lpstr>
      <vt:lpstr>Chuhak &amp; Tecson, P.C.  Private Wealth Services</vt:lpstr>
      <vt:lpstr>Private Wealth Services</vt:lpstr>
      <vt:lpstr>Estate Planning &amp; Asset Protection</vt:lpstr>
      <vt:lpstr>PowerPoint Presentation</vt:lpstr>
      <vt:lpstr>Not all Trusts are the same!</vt:lpstr>
      <vt:lpstr>“Room for Improvement” when we review outdated trusts…</vt:lpstr>
      <vt:lpstr>Preferred Route:  Leave assets in trust for beneficiaries</vt:lpstr>
      <vt:lpstr>Not all Plans are the same!</vt:lpstr>
      <vt:lpstr>Funding to maximize  tax efficiency is critical!  </vt:lpstr>
      <vt:lpstr>Funding to maximize tax efficiency is critical!  </vt:lpstr>
      <vt:lpstr>The Estate Tax Landscape</vt:lpstr>
      <vt:lpstr>Navigating the Estate Tax Landscape</vt:lpstr>
      <vt:lpstr>Use it…or Lose it!</vt:lpstr>
      <vt:lpstr>Benefits of Gifting in Trust</vt:lpstr>
      <vt:lpstr>Benefits of Gifting in Trust</vt:lpstr>
      <vt:lpstr>Drawback of Gifting in Trust</vt:lpstr>
      <vt:lpstr>Impact of Gifting – State of Illinois</vt:lpstr>
      <vt:lpstr>Impact of Gifting in State of Illinois</vt:lpstr>
      <vt:lpstr>Illinois - Graduated Estate Tax Rates</vt:lpstr>
      <vt:lpstr>Illinois Attorney General Estate Tax Calculator</vt:lpstr>
      <vt:lpstr>Benefits of Making Lifetime Gifts</vt:lpstr>
      <vt:lpstr>Lifetime Gifts Saves ~10% Illinois Estate Tax</vt:lpstr>
      <vt:lpstr>More Gifting = More Estate Tax Savings</vt:lpstr>
      <vt:lpstr>PowerPoint Presentation</vt:lpstr>
      <vt:lpstr>Take Aways – Taxes &amp; Estate Planning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1601-01-01T00:00:00Z</cp:lastPrinted>
  <dcterms:created xsi:type="dcterms:W3CDTF">1601-01-01T00:00:00Z</dcterms:created>
  <dcterms:modified xsi:type="dcterms:W3CDTF">2025-04-30T18:38:31Z</dcterms:modified>
</cp:coreProperties>
</file>