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3" r:id="rId4"/>
  </p:sldMasterIdLst>
  <p:notesMasterIdLst>
    <p:notesMasterId r:id="rId28"/>
  </p:notesMasterIdLst>
  <p:handoutMasterIdLst>
    <p:handoutMasterId r:id="rId29"/>
  </p:handoutMasterIdLst>
  <p:sldIdLst>
    <p:sldId id="256" r:id="rId5"/>
    <p:sldId id="351" r:id="rId6"/>
    <p:sldId id="339" r:id="rId7"/>
    <p:sldId id="342" r:id="rId8"/>
    <p:sldId id="314" r:id="rId9"/>
    <p:sldId id="313" r:id="rId10"/>
    <p:sldId id="337" r:id="rId11"/>
    <p:sldId id="312" r:id="rId12"/>
    <p:sldId id="310" r:id="rId13"/>
    <p:sldId id="340" r:id="rId14"/>
    <p:sldId id="311" r:id="rId15"/>
    <p:sldId id="344" r:id="rId16"/>
    <p:sldId id="315" r:id="rId17"/>
    <p:sldId id="319" r:id="rId18"/>
    <p:sldId id="345" r:id="rId19"/>
    <p:sldId id="346" r:id="rId20"/>
    <p:sldId id="352" r:id="rId21"/>
    <p:sldId id="347" r:id="rId22"/>
    <p:sldId id="353" r:id="rId23"/>
    <p:sldId id="348" r:id="rId24"/>
    <p:sldId id="349" r:id="rId25"/>
    <p:sldId id="350" r:id="rId26"/>
    <p:sldId id="331"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ED"/>
    <a:srgbClr val="002A42"/>
    <a:srgbClr val="FFFFFF"/>
    <a:srgbClr val="F8F8F8"/>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39" autoAdjust="0"/>
    <p:restoredTop sz="94692" autoAdjust="0"/>
  </p:normalViewPr>
  <p:slideViewPr>
    <p:cSldViewPr snapToGrid="0">
      <p:cViewPr>
        <p:scale>
          <a:sx n="87" d="100"/>
          <a:sy n="87" d="100"/>
        </p:scale>
        <p:origin x="-115"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B5BC358-ACD6-483B-BB0A-0E4A7B01BA91}" type="datetimeFigureOut">
              <a:rPr lang="en-US" smtClean="0"/>
              <a:pPr/>
              <a:t>1/6/2025</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7D508DD-D567-4312-8FAD-9F02CE924AFB}" type="slidenum">
              <a:rPr lang="en-US" smtClean="0"/>
              <a:pPr/>
              <a:t>‹#›</a:t>
            </a:fld>
            <a:endParaRPr lang="en-US" dirty="0"/>
          </a:p>
        </p:txBody>
      </p:sp>
    </p:spTree>
    <p:extLst>
      <p:ext uri="{BB962C8B-B14F-4D97-AF65-F5344CB8AC3E}">
        <p14:creationId xmlns:p14="http://schemas.microsoft.com/office/powerpoint/2010/main" val="41839370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3EE90C2-897E-42E6-833F-E1A8852B6B73}" type="datetimeFigureOut">
              <a:rPr lang="en-US" smtClean="0"/>
              <a:t>1/6/2025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8A81BEE-0DAA-4996-9D94-4D9026E5FD2E}" type="slidenum">
              <a:rPr lang="en-US" smtClean="0"/>
              <a:t>‹#›</a:t>
            </a:fld>
            <a:endParaRPr lang="en-US" dirty="0"/>
          </a:p>
        </p:txBody>
      </p:sp>
    </p:spTree>
    <p:extLst>
      <p:ext uri="{BB962C8B-B14F-4D97-AF65-F5344CB8AC3E}">
        <p14:creationId xmlns:p14="http://schemas.microsoft.com/office/powerpoint/2010/main" val="14808893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1</a:t>
            </a:fld>
            <a:endParaRPr lang="en-US" dirty="0"/>
          </a:p>
        </p:txBody>
      </p:sp>
    </p:spTree>
    <p:extLst>
      <p:ext uri="{BB962C8B-B14F-4D97-AF65-F5344CB8AC3E}">
        <p14:creationId xmlns:p14="http://schemas.microsoft.com/office/powerpoint/2010/main" val="549609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13</a:t>
            </a:fld>
            <a:endParaRPr lang="en-US" dirty="0"/>
          </a:p>
        </p:txBody>
      </p:sp>
    </p:spTree>
    <p:extLst>
      <p:ext uri="{BB962C8B-B14F-4D97-AF65-F5344CB8AC3E}">
        <p14:creationId xmlns:p14="http://schemas.microsoft.com/office/powerpoint/2010/main" val="3294925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14</a:t>
            </a:fld>
            <a:endParaRPr lang="en-US" dirty="0"/>
          </a:p>
        </p:txBody>
      </p:sp>
    </p:spTree>
    <p:extLst>
      <p:ext uri="{BB962C8B-B14F-4D97-AF65-F5344CB8AC3E}">
        <p14:creationId xmlns:p14="http://schemas.microsoft.com/office/powerpoint/2010/main" val="782942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97DA526-9C45-996D-1AA5-81517F356A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3CAC7C8-9E28-D4C7-951A-92C3E69524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7B9B3994-0713-DA1C-240A-BFBE96F3A2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1A462554-5C18-BBBE-7279-FE725FFE40E2}"/>
              </a:ext>
            </a:extLst>
          </p:cNvPr>
          <p:cNvSpPr>
            <a:spLocks noGrp="1"/>
          </p:cNvSpPr>
          <p:nvPr>
            <p:ph type="sldNum" sz="quarter" idx="10"/>
          </p:nvPr>
        </p:nvSpPr>
        <p:spPr/>
        <p:txBody>
          <a:bodyPr/>
          <a:lstStyle/>
          <a:p>
            <a:fld id="{D8A81BEE-0DAA-4996-9D94-4D9026E5FD2E}" type="slidenum">
              <a:rPr lang="en-US" smtClean="0"/>
              <a:t>15</a:t>
            </a:fld>
            <a:endParaRPr lang="en-US" dirty="0"/>
          </a:p>
        </p:txBody>
      </p:sp>
    </p:spTree>
    <p:extLst>
      <p:ext uri="{BB962C8B-B14F-4D97-AF65-F5344CB8AC3E}">
        <p14:creationId xmlns:p14="http://schemas.microsoft.com/office/powerpoint/2010/main" val="860889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9E45DC-ADD1-9B25-0DE3-1F5379852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E08E815-40B5-FA57-B25F-BA8B53CC62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EB2B4329-92B4-47C7-877E-59110EB3FFF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D414958E-FC71-86F6-689B-F1BDFB3A1051}"/>
              </a:ext>
            </a:extLst>
          </p:cNvPr>
          <p:cNvSpPr>
            <a:spLocks noGrp="1"/>
          </p:cNvSpPr>
          <p:nvPr>
            <p:ph type="sldNum" sz="quarter" idx="10"/>
          </p:nvPr>
        </p:nvSpPr>
        <p:spPr/>
        <p:txBody>
          <a:bodyPr/>
          <a:lstStyle/>
          <a:p>
            <a:fld id="{D8A81BEE-0DAA-4996-9D94-4D9026E5FD2E}" type="slidenum">
              <a:rPr lang="en-US" smtClean="0"/>
              <a:t>16</a:t>
            </a:fld>
            <a:endParaRPr lang="en-US" dirty="0"/>
          </a:p>
        </p:txBody>
      </p:sp>
    </p:spTree>
    <p:extLst>
      <p:ext uri="{BB962C8B-B14F-4D97-AF65-F5344CB8AC3E}">
        <p14:creationId xmlns:p14="http://schemas.microsoft.com/office/powerpoint/2010/main" val="4120071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F58EDF0-7B45-9455-EA77-2EF669C6A2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EC33A75-38C1-365D-E596-05DDE95B45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72EDD644-F269-368C-144A-649D4553D7B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DD36D9BC-FF70-4584-DB83-8454F37FF828}"/>
              </a:ext>
            </a:extLst>
          </p:cNvPr>
          <p:cNvSpPr>
            <a:spLocks noGrp="1"/>
          </p:cNvSpPr>
          <p:nvPr>
            <p:ph type="sldNum" sz="quarter" idx="10"/>
          </p:nvPr>
        </p:nvSpPr>
        <p:spPr/>
        <p:txBody>
          <a:bodyPr/>
          <a:lstStyle/>
          <a:p>
            <a:fld id="{D8A81BEE-0DAA-4996-9D94-4D9026E5FD2E}" type="slidenum">
              <a:rPr lang="en-US" smtClean="0"/>
              <a:t>17</a:t>
            </a:fld>
            <a:endParaRPr lang="en-US" dirty="0"/>
          </a:p>
        </p:txBody>
      </p:sp>
    </p:spTree>
    <p:extLst>
      <p:ext uri="{BB962C8B-B14F-4D97-AF65-F5344CB8AC3E}">
        <p14:creationId xmlns:p14="http://schemas.microsoft.com/office/powerpoint/2010/main" val="2449223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E2156BD-9036-4929-278C-AE0396F62C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1A4AEE1-8F8A-44FF-9D16-0FE4D08B6C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6057FCC6-42B6-AF84-AF18-5CAA2B52419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BBCA12DB-F906-6672-2E17-FD2C198460E5}"/>
              </a:ext>
            </a:extLst>
          </p:cNvPr>
          <p:cNvSpPr>
            <a:spLocks noGrp="1"/>
          </p:cNvSpPr>
          <p:nvPr>
            <p:ph type="sldNum" sz="quarter" idx="10"/>
          </p:nvPr>
        </p:nvSpPr>
        <p:spPr/>
        <p:txBody>
          <a:bodyPr/>
          <a:lstStyle/>
          <a:p>
            <a:fld id="{D8A81BEE-0DAA-4996-9D94-4D9026E5FD2E}" type="slidenum">
              <a:rPr lang="en-US" smtClean="0"/>
              <a:t>18</a:t>
            </a:fld>
            <a:endParaRPr lang="en-US" dirty="0"/>
          </a:p>
        </p:txBody>
      </p:sp>
    </p:spTree>
    <p:extLst>
      <p:ext uri="{BB962C8B-B14F-4D97-AF65-F5344CB8AC3E}">
        <p14:creationId xmlns:p14="http://schemas.microsoft.com/office/powerpoint/2010/main" val="4289529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5BAE778-765B-8291-A9D4-F683EB2972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6A83B09-77F4-2DB5-F0F1-9154D91945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7C743D6-6114-E75E-6E3A-7055757460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03B3DF5-7A3B-D8E9-5E80-D4CFD59AC01A}"/>
              </a:ext>
            </a:extLst>
          </p:cNvPr>
          <p:cNvSpPr>
            <a:spLocks noGrp="1"/>
          </p:cNvSpPr>
          <p:nvPr>
            <p:ph type="sldNum" sz="quarter" idx="10"/>
          </p:nvPr>
        </p:nvSpPr>
        <p:spPr/>
        <p:txBody>
          <a:bodyPr/>
          <a:lstStyle/>
          <a:p>
            <a:fld id="{D8A81BEE-0DAA-4996-9D94-4D9026E5FD2E}" type="slidenum">
              <a:rPr lang="en-US" smtClean="0"/>
              <a:t>19</a:t>
            </a:fld>
            <a:endParaRPr lang="en-US" dirty="0"/>
          </a:p>
        </p:txBody>
      </p:sp>
    </p:spTree>
    <p:extLst>
      <p:ext uri="{BB962C8B-B14F-4D97-AF65-F5344CB8AC3E}">
        <p14:creationId xmlns:p14="http://schemas.microsoft.com/office/powerpoint/2010/main" val="1605116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528A53-C729-0729-65AF-69DA61F31A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DDBC44D-CA8E-27FF-804A-7FA554FD90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E502286F-85CB-80DB-9740-F7ECB9B2018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76350188-ED1E-0B99-6183-213F9DE3D899}"/>
              </a:ext>
            </a:extLst>
          </p:cNvPr>
          <p:cNvSpPr>
            <a:spLocks noGrp="1"/>
          </p:cNvSpPr>
          <p:nvPr>
            <p:ph type="sldNum" sz="quarter" idx="10"/>
          </p:nvPr>
        </p:nvSpPr>
        <p:spPr/>
        <p:txBody>
          <a:bodyPr/>
          <a:lstStyle/>
          <a:p>
            <a:fld id="{D8A81BEE-0DAA-4996-9D94-4D9026E5FD2E}" type="slidenum">
              <a:rPr lang="en-US" smtClean="0"/>
              <a:t>20</a:t>
            </a:fld>
            <a:endParaRPr lang="en-US" dirty="0"/>
          </a:p>
        </p:txBody>
      </p:sp>
    </p:spTree>
    <p:extLst>
      <p:ext uri="{BB962C8B-B14F-4D97-AF65-F5344CB8AC3E}">
        <p14:creationId xmlns:p14="http://schemas.microsoft.com/office/powerpoint/2010/main" val="2414152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97C3B26-9635-62C7-2025-296CC98E7E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BE6E52B6-D220-2EAF-E0ED-8D62089CEE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CFF4327B-B776-35BE-E51E-BE8ED26C6BC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10D84C2B-FE2B-94D5-5851-72C20295DBA2}"/>
              </a:ext>
            </a:extLst>
          </p:cNvPr>
          <p:cNvSpPr>
            <a:spLocks noGrp="1"/>
          </p:cNvSpPr>
          <p:nvPr>
            <p:ph type="sldNum" sz="quarter" idx="10"/>
          </p:nvPr>
        </p:nvSpPr>
        <p:spPr/>
        <p:txBody>
          <a:bodyPr/>
          <a:lstStyle/>
          <a:p>
            <a:fld id="{D8A81BEE-0DAA-4996-9D94-4D9026E5FD2E}" type="slidenum">
              <a:rPr lang="en-US" smtClean="0"/>
              <a:t>21</a:t>
            </a:fld>
            <a:endParaRPr lang="en-US" dirty="0"/>
          </a:p>
        </p:txBody>
      </p:sp>
    </p:spTree>
    <p:extLst>
      <p:ext uri="{BB962C8B-B14F-4D97-AF65-F5344CB8AC3E}">
        <p14:creationId xmlns:p14="http://schemas.microsoft.com/office/powerpoint/2010/main" val="908536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4A08343-DA93-838A-9C49-21270E8281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9DEFB31-8BCA-5707-51F7-89C9529B07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xmlns="" id="{F16920BA-118D-FFCF-400E-56C957AF94D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D3D5686F-DD03-B168-F6EB-91AB1748C053}"/>
              </a:ext>
            </a:extLst>
          </p:cNvPr>
          <p:cNvSpPr>
            <a:spLocks noGrp="1"/>
          </p:cNvSpPr>
          <p:nvPr>
            <p:ph type="sldNum" sz="quarter" idx="10"/>
          </p:nvPr>
        </p:nvSpPr>
        <p:spPr/>
        <p:txBody>
          <a:bodyPr/>
          <a:lstStyle/>
          <a:p>
            <a:fld id="{D8A81BEE-0DAA-4996-9D94-4D9026E5FD2E}" type="slidenum">
              <a:rPr lang="en-US" smtClean="0"/>
              <a:t>22</a:t>
            </a:fld>
            <a:endParaRPr lang="en-US" dirty="0"/>
          </a:p>
        </p:txBody>
      </p:sp>
    </p:spTree>
    <p:extLst>
      <p:ext uri="{BB962C8B-B14F-4D97-AF65-F5344CB8AC3E}">
        <p14:creationId xmlns:p14="http://schemas.microsoft.com/office/powerpoint/2010/main" val="213638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5</a:t>
            </a:fld>
            <a:endParaRPr lang="en-US" dirty="0"/>
          </a:p>
        </p:txBody>
      </p:sp>
    </p:spTree>
    <p:extLst>
      <p:ext uri="{BB962C8B-B14F-4D97-AF65-F5344CB8AC3E}">
        <p14:creationId xmlns:p14="http://schemas.microsoft.com/office/powerpoint/2010/main" val="35941859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23</a:t>
            </a:fld>
            <a:endParaRPr lang="en-US" dirty="0"/>
          </a:p>
        </p:txBody>
      </p:sp>
    </p:spTree>
    <p:extLst>
      <p:ext uri="{BB962C8B-B14F-4D97-AF65-F5344CB8AC3E}">
        <p14:creationId xmlns:p14="http://schemas.microsoft.com/office/powerpoint/2010/main" val="2403334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6</a:t>
            </a:fld>
            <a:endParaRPr lang="en-US" dirty="0"/>
          </a:p>
        </p:txBody>
      </p:sp>
    </p:spTree>
    <p:extLst>
      <p:ext uri="{BB962C8B-B14F-4D97-AF65-F5344CB8AC3E}">
        <p14:creationId xmlns:p14="http://schemas.microsoft.com/office/powerpoint/2010/main" val="2566658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7</a:t>
            </a:fld>
            <a:endParaRPr lang="en-US" dirty="0"/>
          </a:p>
        </p:txBody>
      </p:sp>
    </p:spTree>
    <p:extLst>
      <p:ext uri="{BB962C8B-B14F-4D97-AF65-F5344CB8AC3E}">
        <p14:creationId xmlns:p14="http://schemas.microsoft.com/office/powerpoint/2010/main" val="376537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8</a:t>
            </a:fld>
            <a:endParaRPr lang="en-US" dirty="0"/>
          </a:p>
        </p:txBody>
      </p:sp>
    </p:spTree>
    <p:extLst>
      <p:ext uri="{BB962C8B-B14F-4D97-AF65-F5344CB8AC3E}">
        <p14:creationId xmlns:p14="http://schemas.microsoft.com/office/powerpoint/2010/main" val="1791485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9</a:t>
            </a:fld>
            <a:endParaRPr lang="en-US" dirty="0"/>
          </a:p>
        </p:txBody>
      </p:sp>
    </p:spTree>
    <p:extLst>
      <p:ext uri="{BB962C8B-B14F-4D97-AF65-F5344CB8AC3E}">
        <p14:creationId xmlns:p14="http://schemas.microsoft.com/office/powerpoint/2010/main" val="3150039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10</a:t>
            </a:fld>
            <a:endParaRPr lang="en-US" dirty="0"/>
          </a:p>
        </p:txBody>
      </p:sp>
    </p:spTree>
    <p:extLst>
      <p:ext uri="{BB962C8B-B14F-4D97-AF65-F5344CB8AC3E}">
        <p14:creationId xmlns:p14="http://schemas.microsoft.com/office/powerpoint/2010/main" val="3955652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11</a:t>
            </a:fld>
            <a:endParaRPr lang="en-US" dirty="0"/>
          </a:p>
        </p:txBody>
      </p:sp>
    </p:spTree>
    <p:extLst>
      <p:ext uri="{BB962C8B-B14F-4D97-AF65-F5344CB8AC3E}">
        <p14:creationId xmlns:p14="http://schemas.microsoft.com/office/powerpoint/2010/main" val="1127453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A81BEE-0DAA-4996-9D94-4D9026E5FD2E}" type="slidenum">
              <a:rPr lang="en-US" smtClean="0"/>
              <a:t>12</a:t>
            </a:fld>
            <a:endParaRPr lang="en-US" dirty="0"/>
          </a:p>
        </p:txBody>
      </p:sp>
    </p:spTree>
    <p:extLst>
      <p:ext uri="{BB962C8B-B14F-4D97-AF65-F5344CB8AC3E}">
        <p14:creationId xmlns:p14="http://schemas.microsoft.com/office/powerpoint/2010/main" val="2749617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04001A-C764-47E7-9E4B-E6F4E373B0CE}" type="datetime1">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3327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C4F69B-76E9-4197-8FB2-DFF9C0317B41}"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408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B9288C-1F29-486B-A02F-4F5C1EAE0A51}"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216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8731A9-030B-4141-B239-00BD7CD0C363}"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3097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6BE893-EB6F-483B-8BBD-CD4E486BBE75}"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856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191EED5-875E-462D-A9D3-105A63EC2DEE}" type="datetime1">
              <a:rPr lang="en-US" smtClean="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1410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1C52C7D-0929-4D0B-A8DD-FD5235C70ED2}" type="datetime1">
              <a:rPr lang="en-US" smtClean="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2050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9A864-5F4D-45C9-8DBB-B1E36B561479}" type="datetime1">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8578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E363A0C-F542-439E-B143-3D9F825BA526}" type="datetime1">
              <a:rPr lang="en-US" smtClean="0"/>
              <a:t>1/6/2025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2546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446A07-CA7E-4AFB-8E98-53652664C598}" type="datetime1">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478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5A4BD4-4E17-42A9-B0D5-FAAB3999F974}" type="datetime1">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2054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9FCB08-026A-4F66-AE35-BBB0DE30C4A9}"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749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AFC8AF-09AF-4B7A-8654-7817448D9F35}" type="datetime1">
              <a:rPr lang="en-US" smtClean="0"/>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2088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0DE633-E7EC-4D48-9870-9D1C47B3B09C}" type="datetime1">
              <a:rPr lang="en-US" smtClean="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23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CCE3FEE-1D1B-4079-9820-EF7A9288E94A}" type="datetime1">
              <a:rPr lang="en-US" smtClean="0"/>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628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8C7820-C5A0-476B-B790-BEA9BE0F6B7A}"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8011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91BB83-F888-46E1-B5FA-6F41501CEF55}" type="datetime1">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167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4342B7A-735D-4693-AFA4-F4F68E30FDD1}" type="datetime1">
              <a:rPr lang="en-US" smtClean="0"/>
              <a:t>1/6/2025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5262832"/>
      </p:ext>
    </p:extLst>
  </p:cSld>
  <p:clrMap bg1="dk1" tx1="lt1" bg2="dk2" tx2="lt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505" y="4335189"/>
            <a:ext cx="10007542" cy="1754325"/>
          </a:xfrm>
        </p:spPr>
        <p:txBody>
          <a:bodyPr>
            <a:normAutofit/>
          </a:bodyPr>
          <a:lstStyle/>
          <a:p>
            <a:pPr algn="ctr"/>
            <a:r>
              <a:rPr lang="en-US" sz="1800" dirty="0">
                <a:latin typeface="+mn-lt"/>
              </a:rPr>
              <a:t>LAKE COUNTY ESTATE PLANNING COUNCIL </a:t>
            </a:r>
            <a:br>
              <a:rPr lang="en-US" sz="1800" dirty="0">
                <a:latin typeface="+mn-lt"/>
              </a:rPr>
            </a:br>
            <a:r>
              <a:rPr lang="en-US" sz="1800" dirty="0">
                <a:latin typeface="+mn-lt"/>
              </a:rPr>
              <a:t/>
            </a:r>
            <a:br>
              <a:rPr lang="en-US" sz="1800" dirty="0">
                <a:latin typeface="+mn-lt"/>
              </a:rPr>
            </a:br>
            <a:r>
              <a:rPr lang="en-US" sz="1800" dirty="0">
                <a:latin typeface="+mn-lt"/>
              </a:rPr>
              <a:t>JANUARY 9, 2025</a:t>
            </a:r>
            <a:endParaRPr lang="en-US" sz="1800" dirty="0">
              <a:solidFill>
                <a:srgbClr val="002A42"/>
              </a:solidFill>
              <a:latin typeface="+mn-lt"/>
              <a:cs typeface="Arial" panose="020B0604020202020204" pitchFamily="34" charset="0"/>
            </a:endParaRPr>
          </a:p>
        </p:txBody>
      </p:sp>
      <p:sp>
        <p:nvSpPr>
          <p:cNvPr id="4" name="Subtitle 3"/>
          <p:cNvSpPr>
            <a:spLocks noGrp="1"/>
          </p:cNvSpPr>
          <p:nvPr>
            <p:ph type="body" idx="1"/>
          </p:nvPr>
        </p:nvSpPr>
        <p:spPr>
          <a:xfrm>
            <a:off x="2219312" y="5666361"/>
            <a:ext cx="8803963" cy="846306"/>
          </a:xfrm>
        </p:spPr>
        <p:txBody>
          <a:bodyPr>
            <a:normAutofit lnSpcReduction="10000"/>
          </a:bodyPr>
          <a:lstStyle/>
          <a:p>
            <a:pPr>
              <a:lnSpc>
                <a:spcPct val="110000"/>
              </a:lnSpc>
              <a:spcBef>
                <a:spcPts val="0"/>
              </a:spcBef>
            </a:pPr>
            <a:r>
              <a:rPr lang="en-US" sz="1600" b="1" dirty="0">
                <a:solidFill>
                  <a:schemeClr val="tx2"/>
                </a:solidFill>
              </a:rPr>
              <a:t>Vasili D. Russis*</a:t>
            </a:r>
          </a:p>
          <a:p>
            <a:pPr>
              <a:lnSpc>
                <a:spcPct val="110000"/>
              </a:lnSpc>
              <a:spcBef>
                <a:spcPts val="0"/>
              </a:spcBef>
            </a:pPr>
            <a:r>
              <a:rPr lang="en-US" sz="1600" b="1" dirty="0">
                <a:solidFill>
                  <a:schemeClr val="tx2"/>
                </a:solidFill>
              </a:rPr>
              <a:t>Buckley Fine, LLC</a:t>
            </a:r>
          </a:p>
          <a:p>
            <a:pPr>
              <a:lnSpc>
                <a:spcPct val="110000"/>
              </a:lnSpc>
              <a:spcBef>
                <a:spcPts val="0"/>
              </a:spcBef>
            </a:pPr>
            <a:r>
              <a:rPr lang="en-US" sz="1600" b="1" dirty="0">
                <a:solidFill>
                  <a:schemeClr val="tx2"/>
                </a:solidFill>
              </a:rPr>
              <a:t>vrussis@buckleyfinelaw.com</a:t>
            </a:r>
          </a:p>
        </p:txBody>
      </p:sp>
      <p:pic>
        <p:nvPicPr>
          <p:cNvPr id="14" name="Picture 13" descr="Text, logo&#10;&#10;Description automatically generated">
            <a:extLst>
              <a:ext uri="{FF2B5EF4-FFF2-40B4-BE49-F238E27FC236}">
                <a16:creationId xmlns:a16="http://schemas.microsoft.com/office/drawing/2014/main" xmlns="" id="{BAEEC7AE-132F-46DF-87E9-FF608A3A8229}"/>
              </a:ext>
            </a:extLst>
          </p:cNvPr>
          <p:cNvPicPr>
            <a:picLocks noChangeAspect="1"/>
          </p:cNvPicPr>
          <p:nvPr/>
        </p:nvPicPr>
        <p:blipFill>
          <a:blip r:embed="rId3"/>
          <a:stretch>
            <a:fillRect/>
          </a:stretch>
        </p:blipFill>
        <p:spPr>
          <a:xfrm>
            <a:off x="10678620" y="2723093"/>
            <a:ext cx="1410638" cy="1411813"/>
          </a:xfrm>
          <a:prstGeom prst="rect">
            <a:avLst/>
          </a:prstGeom>
        </p:spPr>
      </p:pic>
      <p:sp>
        <p:nvSpPr>
          <p:cNvPr id="9" name="TextBox 8">
            <a:extLst>
              <a:ext uri="{FF2B5EF4-FFF2-40B4-BE49-F238E27FC236}">
                <a16:creationId xmlns:a16="http://schemas.microsoft.com/office/drawing/2014/main" xmlns="" id="{0C949173-F1F0-819B-DDF5-78F8BC64DAC1}"/>
              </a:ext>
            </a:extLst>
          </p:cNvPr>
          <p:cNvSpPr txBox="1"/>
          <p:nvPr/>
        </p:nvSpPr>
        <p:spPr>
          <a:xfrm>
            <a:off x="1459463" y="768486"/>
            <a:ext cx="8367408" cy="1569660"/>
          </a:xfrm>
          <a:prstGeom prst="rect">
            <a:avLst/>
          </a:prstGeom>
          <a:noFill/>
        </p:spPr>
        <p:txBody>
          <a:bodyPr wrap="square" rtlCol="0">
            <a:spAutoFit/>
          </a:bodyPr>
          <a:lstStyle/>
          <a:p>
            <a:pPr algn="ctr"/>
            <a:r>
              <a:rPr lang="en-US" sz="2400" b="1" dirty="0"/>
              <a:t>THE ROLE OF WEALTH ADVISORS, CPA’S AND ATTORNEYS IN REAL ESTATE: THE INTERSECTION OF PLANNING DUTIES FOR ESTATE PLANNING PROFESSIONALS IN LIKE-KIND EXCHANGES</a:t>
            </a:r>
          </a:p>
        </p:txBody>
      </p:sp>
      <p:sp>
        <p:nvSpPr>
          <p:cNvPr id="5" name="Footer Placeholder 4">
            <a:extLst>
              <a:ext uri="{FF2B5EF4-FFF2-40B4-BE49-F238E27FC236}">
                <a16:creationId xmlns:a16="http://schemas.microsoft.com/office/drawing/2014/main" xmlns="" id="{5CAF20DD-7F99-3684-14AA-0BB9A06889B4}"/>
              </a:ext>
            </a:extLst>
          </p:cNvPr>
          <p:cNvSpPr>
            <a:spLocks noGrp="1"/>
          </p:cNvSpPr>
          <p:nvPr>
            <p:ph type="ftr" sz="quarter" idx="11"/>
          </p:nvPr>
        </p:nvSpPr>
        <p:spPr/>
        <p:txBody>
          <a:bodyPr/>
          <a:lstStyle/>
          <a:p>
            <a:r>
              <a:rPr lang="en-US" dirty="0"/>
              <a:t>1</a:t>
            </a:r>
          </a:p>
        </p:txBody>
      </p:sp>
    </p:spTree>
    <p:extLst>
      <p:ext uri="{BB962C8B-B14F-4D97-AF65-F5344CB8AC3E}">
        <p14:creationId xmlns:p14="http://schemas.microsoft.com/office/powerpoint/2010/main" val="4163796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0000"/>
                </a:solidFill>
                <a:latin typeface="Arial" panose="020B0604020202020204" pitchFamily="34" charset="0"/>
                <a:ea typeface="Calibri" panose="020F0502020204030204" pitchFamily="34" charset="0"/>
              </a:rPr>
              <a:t>Tax Considerations</a:t>
            </a:r>
            <a:r>
              <a:rPr lang="en-US" sz="3200" dirty="0">
                <a:effectLst/>
                <a:latin typeface="Calibri" panose="020F0502020204030204" pitchFamily="34" charset="0"/>
                <a:ea typeface="Calibri" panose="020F0502020204030204" pitchFamily="34" charset="0"/>
              </a:rPr>
              <a:t/>
            </a:r>
            <a:br>
              <a:rPr lang="en-US" sz="3200" dirty="0">
                <a:effectLst/>
                <a:latin typeface="Calibri" panose="020F0502020204030204" pitchFamily="34" charset="0"/>
                <a:ea typeface="Calibri" panose="020F0502020204030204" pitchFamily="34" charset="0"/>
              </a:rPr>
            </a:br>
            <a:endParaRPr lang="en-US" sz="3200" dirty="0">
              <a:solidFill>
                <a:srgbClr val="002A42"/>
              </a:solidFill>
            </a:endParaRPr>
          </a:p>
        </p:txBody>
      </p:sp>
      <p:sp>
        <p:nvSpPr>
          <p:cNvPr id="3" name="Content Placeholder 2"/>
          <p:cNvSpPr>
            <a:spLocks noGrp="1"/>
          </p:cNvSpPr>
          <p:nvPr>
            <p:ph idx="1"/>
          </p:nvPr>
        </p:nvSpPr>
        <p:spPr>
          <a:xfrm>
            <a:off x="917629" y="2334524"/>
            <a:ext cx="10072048" cy="2039592"/>
          </a:xfrm>
        </p:spPr>
        <p:txBody>
          <a:bodyPr>
            <a:noAutofit/>
          </a:bodyPr>
          <a:lstStyle/>
          <a:p>
            <a:pPr marL="342900" indent="-342900">
              <a:buFontTx/>
              <a:buChar char="-"/>
            </a:pPr>
            <a:r>
              <a:rPr lang="en-US" sz="2000" dirty="0"/>
              <a:t>To get 100% tax deferred, purchase price of the replacement (purchased) property </a:t>
            </a:r>
            <a:r>
              <a:rPr lang="en-US" sz="2000" u="sng" dirty="0"/>
              <a:t>&gt; </a:t>
            </a:r>
            <a:r>
              <a:rPr lang="en-US" sz="2000" dirty="0"/>
              <a:t> sale price of the relinquished (sale) property</a:t>
            </a:r>
          </a:p>
          <a:p>
            <a:pPr marL="342900" indent="-342900">
              <a:buFontTx/>
              <a:buChar char="-"/>
            </a:pPr>
            <a:endParaRPr lang="en-US" sz="2000" u="sng" dirty="0"/>
          </a:p>
          <a:p>
            <a:pPr marL="342900" indent="-342900">
              <a:buFontTx/>
              <a:buChar char="-"/>
            </a:pPr>
            <a:r>
              <a:rPr lang="en-US" sz="2000" dirty="0"/>
              <a:t>If gain (sale price &gt; purchase price), not a pro-rata tax; taxed on the gain (dollar to dollar)</a:t>
            </a:r>
          </a:p>
          <a:p>
            <a:pPr algn="just">
              <a:spcBef>
                <a:spcPts val="0"/>
              </a:spcBef>
            </a:pPr>
            <a:endParaRPr lang="en-US" sz="28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29968978-C669-48D1-9A0D-55C1BC83D70B}"/>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6" name="TextBox 5">
            <a:extLst>
              <a:ext uri="{FF2B5EF4-FFF2-40B4-BE49-F238E27FC236}">
                <a16:creationId xmlns:a16="http://schemas.microsoft.com/office/drawing/2014/main" xmlns="" id="{3BC0180F-E562-A5E5-10D3-7BCBCA338E62}"/>
              </a:ext>
            </a:extLst>
          </p:cNvPr>
          <p:cNvSpPr txBox="1"/>
          <p:nvPr/>
        </p:nvSpPr>
        <p:spPr>
          <a:xfrm>
            <a:off x="5901867" y="6264612"/>
            <a:ext cx="576754"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56A6D44B-5557-FD72-93C7-D81350BC579D}"/>
              </a:ext>
            </a:extLst>
          </p:cNvPr>
          <p:cNvSpPr>
            <a:spLocks noGrp="1"/>
          </p:cNvSpPr>
          <p:nvPr>
            <p:ph type="ftr" sz="quarter" idx="11"/>
          </p:nvPr>
        </p:nvSpPr>
        <p:spPr/>
        <p:txBody>
          <a:bodyPr/>
          <a:lstStyle/>
          <a:p>
            <a:r>
              <a:rPr lang="en-US" dirty="0"/>
              <a:t>10</a:t>
            </a:r>
          </a:p>
        </p:txBody>
      </p:sp>
    </p:spTree>
    <p:extLst>
      <p:ext uri="{BB962C8B-B14F-4D97-AF65-F5344CB8AC3E}">
        <p14:creationId xmlns:p14="http://schemas.microsoft.com/office/powerpoint/2010/main" val="3458945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00390"/>
            <a:ext cx="10440954" cy="1760708"/>
          </a:xfrm>
        </p:spPr>
        <p:txBody>
          <a:bodyPr>
            <a:normAutofit/>
          </a:bodyPr>
          <a:lstStyle/>
          <a:p>
            <a:pPr algn="ctr"/>
            <a:r>
              <a:rPr lang="en-US" sz="3200" dirty="0">
                <a:latin typeface="Arial" panose="020B0604020202020204" pitchFamily="34" charset="0"/>
                <a:ea typeface="Calibri" panose="020F0502020204030204" pitchFamily="34" charset="0"/>
              </a:rPr>
              <a:t>Liquidity</a:t>
            </a:r>
            <a:r>
              <a:rPr lang="en-US" sz="1800" dirty="0">
                <a:effectLst/>
                <a:latin typeface="Calibri" panose="020F0502020204030204" pitchFamily="34" charset="0"/>
                <a:ea typeface="Calibri" panose="020F0502020204030204" pitchFamily="34" charset="0"/>
              </a:rPr>
              <a:t/>
            </a:r>
            <a:br>
              <a:rPr lang="en-US" sz="1800" dirty="0">
                <a:effectLst/>
                <a:latin typeface="Calibri" panose="020F0502020204030204" pitchFamily="34" charset="0"/>
                <a:ea typeface="Calibri" panose="020F0502020204030204" pitchFamily="34" charset="0"/>
              </a:rPr>
            </a:br>
            <a:endParaRPr lang="en-US" sz="4400" dirty="0">
              <a:solidFill>
                <a:srgbClr val="002A42"/>
              </a:solidFill>
            </a:endParaRPr>
          </a:p>
        </p:txBody>
      </p:sp>
      <p:sp>
        <p:nvSpPr>
          <p:cNvPr id="3" name="Content Placeholder 2"/>
          <p:cNvSpPr>
            <a:spLocks noGrp="1"/>
          </p:cNvSpPr>
          <p:nvPr>
            <p:ph idx="1"/>
          </p:nvPr>
        </p:nvSpPr>
        <p:spPr>
          <a:xfrm>
            <a:off x="493650" y="2686955"/>
            <a:ext cx="10263674" cy="3288843"/>
          </a:xfrm>
        </p:spPr>
        <p:txBody>
          <a:bodyPr>
            <a:noAutofit/>
          </a:bodyPr>
          <a:lstStyle/>
          <a:p>
            <a:pPr>
              <a:spcBef>
                <a:spcPts val="0"/>
              </a:spcBef>
            </a:pPr>
            <a:r>
              <a:rPr lang="en-US" sz="2000" dirty="0"/>
              <a:t>Footnote 8 of the article</a:t>
            </a:r>
            <a:endParaRPr lang="en-US" sz="20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027C6AB6-C4D9-45D0-88BF-9E1482EB7694}"/>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4" name="Footer Placeholder 3">
            <a:extLst>
              <a:ext uri="{FF2B5EF4-FFF2-40B4-BE49-F238E27FC236}">
                <a16:creationId xmlns:a16="http://schemas.microsoft.com/office/drawing/2014/main" xmlns="" id="{C69EDDCE-3C69-913C-09CE-FC53C06C59FD}"/>
              </a:ext>
            </a:extLst>
          </p:cNvPr>
          <p:cNvSpPr>
            <a:spLocks noGrp="1"/>
          </p:cNvSpPr>
          <p:nvPr>
            <p:ph type="ftr" sz="quarter" idx="11"/>
          </p:nvPr>
        </p:nvSpPr>
        <p:spPr/>
        <p:txBody>
          <a:bodyPr/>
          <a:lstStyle/>
          <a:p>
            <a:r>
              <a:rPr lang="en-US" dirty="0"/>
              <a:t>11</a:t>
            </a:r>
          </a:p>
        </p:txBody>
      </p:sp>
    </p:spTree>
    <p:extLst>
      <p:ext uri="{BB962C8B-B14F-4D97-AF65-F5344CB8AC3E}">
        <p14:creationId xmlns:p14="http://schemas.microsoft.com/office/powerpoint/2010/main" val="2011008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2A42"/>
                </a:solidFill>
                <a:latin typeface="+mn-lt"/>
              </a:rPr>
              <a:t>Liquidity</a:t>
            </a:r>
          </a:p>
        </p:txBody>
      </p:sp>
      <p:sp>
        <p:nvSpPr>
          <p:cNvPr id="3" name="Content Placeholder 2"/>
          <p:cNvSpPr>
            <a:spLocks noGrp="1"/>
          </p:cNvSpPr>
          <p:nvPr>
            <p:ph idx="1"/>
          </p:nvPr>
        </p:nvSpPr>
        <p:spPr>
          <a:xfrm>
            <a:off x="493650" y="2686955"/>
            <a:ext cx="10263674" cy="3288843"/>
          </a:xfrm>
        </p:spPr>
        <p:txBody>
          <a:bodyPr>
            <a:noAutofit/>
          </a:bodyPr>
          <a:lstStyle/>
          <a:p>
            <a:pPr marL="342900" indent="-342900">
              <a:buFontTx/>
              <a:buChar char="-"/>
            </a:pPr>
            <a:r>
              <a:rPr lang="en-US" sz="2000" dirty="0"/>
              <a:t>Footnote 8 of the article</a:t>
            </a:r>
          </a:p>
          <a:p>
            <a:pPr marL="342900" indent="-342900">
              <a:buFontTx/>
              <a:buChar char="-"/>
            </a:pPr>
            <a:r>
              <a:rPr lang="en-US" sz="2000" dirty="0"/>
              <a:t>Get cash out of an otherwise illiquid asset</a:t>
            </a:r>
            <a:endParaRPr lang="en-US" sz="20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027C6AB6-C4D9-45D0-88BF-9E1482EB7694}"/>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4" name="TextBox 3">
            <a:extLst>
              <a:ext uri="{FF2B5EF4-FFF2-40B4-BE49-F238E27FC236}">
                <a16:creationId xmlns:a16="http://schemas.microsoft.com/office/drawing/2014/main" xmlns="" id="{1B498105-63FF-4931-687B-F7834372ADD1}"/>
              </a:ext>
            </a:extLst>
          </p:cNvPr>
          <p:cNvSpPr txBox="1"/>
          <p:nvPr/>
        </p:nvSpPr>
        <p:spPr>
          <a:xfrm>
            <a:off x="5625487" y="6281118"/>
            <a:ext cx="541849"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697D5FAD-41C4-F45F-A89A-217CEDB1DC52}"/>
              </a:ext>
            </a:extLst>
          </p:cNvPr>
          <p:cNvSpPr>
            <a:spLocks noGrp="1"/>
          </p:cNvSpPr>
          <p:nvPr>
            <p:ph type="ftr" sz="quarter" idx="11"/>
          </p:nvPr>
        </p:nvSpPr>
        <p:spPr/>
        <p:txBody>
          <a:bodyPr/>
          <a:lstStyle/>
          <a:p>
            <a:r>
              <a:rPr lang="en-US" dirty="0"/>
              <a:t>12</a:t>
            </a:r>
          </a:p>
        </p:txBody>
      </p:sp>
    </p:spTree>
    <p:extLst>
      <p:ext uri="{BB962C8B-B14F-4D97-AF65-F5344CB8AC3E}">
        <p14:creationId xmlns:p14="http://schemas.microsoft.com/office/powerpoint/2010/main" val="1282784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654"/>
            <a:ext cx="10440954" cy="1863483"/>
          </a:xfrm>
        </p:spPr>
        <p:txBody>
          <a:bodyPr>
            <a:noAutofit/>
          </a:bodyPr>
          <a:lstStyle/>
          <a:p>
            <a:pPr algn="ctr"/>
            <a:r>
              <a:rPr lang="en-US" sz="3200" kern="0" dirty="0">
                <a:solidFill>
                  <a:srgbClr val="002A42"/>
                </a:solidFill>
                <a:latin typeface="Arial" panose="020B0604020202020204" pitchFamily="34" charset="0"/>
                <a:ea typeface="Calibri" panose="020F0502020204030204" pitchFamily="34" charset="0"/>
              </a:rPr>
              <a:t>Liquidity</a:t>
            </a:r>
            <a:endParaRPr lang="en-US" sz="3200" dirty="0">
              <a:solidFill>
                <a:srgbClr val="002A42"/>
              </a:solidFill>
            </a:endParaRPr>
          </a:p>
        </p:txBody>
      </p:sp>
      <p:sp>
        <p:nvSpPr>
          <p:cNvPr id="3" name="Content Placeholder 2"/>
          <p:cNvSpPr>
            <a:spLocks noGrp="1"/>
          </p:cNvSpPr>
          <p:nvPr>
            <p:ph idx="1"/>
          </p:nvPr>
        </p:nvSpPr>
        <p:spPr>
          <a:xfrm>
            <a:off x="680321" y="2082767"/>
            <a:ext cx="10263674" cy="3376218"/>
          </a:xfrm>
        </p:spPr>
        <p:txBody>
          <a:bodyPr>
            <a:noAutofit/>
          </a:bodyPr>
          <a:lstStyle/>
          <a:p>
            <a:pPr marL="342900" indent="-342900">
              <a:buFontTx/>
              <a:buChar char="-"/>
            </a:pPr>
            <a:r>
              <a:rPr lang="en-US" sz="1600" dirty="0"/>
              <a:t>Footnote 8 of the article</a:t>
            </a:r>
          </a:p>
          <a:p>
            <a:pPr marL="342900" indent="-342900">
              <a:buFontTx/>
              <a:buChar char="-"/>
            </a:pPr>
            <a:r>
              <a:rPr lang="en-US" sz="1600" dirty="0"/>
              <a:t>Get cash out of an otherwise illiquid asset</a:t>
            </a:r>
          </a:p>
          <a:p>
            <a:r>
              <a:rPr lang="en-US" sz="1600" dirty="0"/>
              <a:t>  Points</a:t>
            </a:r>
          </a:p>
          <a:p>
            <a:pPr marL="342900" indent="-342900">
              <a:buFontTx/>
              <a:buChar char="-"/>
            </a:pPr>
            <a:r>
              <a:rPr lang="en-US" sz="1600" dirty="0"/>
              <a:t>Normally done with triple net lease properties</a:t>
            </a:r>
          </a:p>
          <a:p>
            <a:pPr marL="0" indent="0">
              <a:buNone/>
            </a:pPr>
            <a:r>
              <a:rPr lang="en-US" sz="1600" dirty="0"/>
              <a:t>	Annuity</a:t>
            </a:r>
          </a:p>
          <a:p>
            <a:pPr marL="0" indent="0">
              <a:buNone/>
            </a:pPr>
            <a:r>
              <a:rPr lang="en-US" sz="1600" dirty="0"/>
              <a:t>	Cash flow</a:t>
            </a:r>
          </a:p>
          <a:p>
            <a:pPr marL="342900" indent="-342900">
              <a:buFontTx/>
              <a:buChar char="-"/>
            </a:pPr>
            <a:r>
              <a:rPr lang="en-US" sz="1600" dirty="0"/>
              <a:t>Why do this planning? </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Return is greater with other investment</a:t>
            </a:r>
          </a:p>
          <a:p>
            <a:pPr marL="285750" indent="-285750">
              <a:buFontTx/>
              <a:buChar char="-"/>
            </a:pPr>
            <a:r>
              <a:rPr lang="en-US" sz="1600" kern="100" dirty="0">
                <a:latin typeface="Aptos" panose="020B0004020202020204" pitchFamily="34" charset="0"/>
                <a:ea typeface="Aptos" panose="020B0004020202020204" pitchFamily="34" charset="0"/>
                <a:cs typeface="Times New Roman" panose="02020603050405020304" pitchFamily="18" charset="0"/>
              </a:rPr>
              <a:t>  Work with lender</a:t>
            </a:r>
          </a:p>
          <a:p>
            <a:pPr marL="285750" indent="-285750">
              <a:buFontTx/>
              <a:buChar char="-"/>
            </a:pPr>
            <a:r>
              <a:rPr lang="en-US" sz="1600" kern="100" dirty="0">
                <a:latin typeface="Aptos" panose="020B0004020202020204" pitchFamily="34" charset="0"/>
                <a:ea typeface="Aptos" panose="020B0004020202020204" pitchFamily="34" charset="0"/>
                <a:cs typeface="Times New Roman" panose="02020603050405020304" pitchFamily="18" charset="0"/>
              </a:rPr>
              <a:t>  Debt incurred </a:t>
            </a:r>
            <a:r>
              <a:rPr lang="en-US" sz="1600" u="sng" kern="100" dirty="0">
                <a:latin typeface="Aptos" panose="020B0004020202020204" pitchFamily="34" charset="0"/>
                <a:ea typeface="Aptos" panose="020B0004020202020204" pitchFamily="34" charset="0"/>
                <a:cs typeface="Times New Roman" panose="02020603050405020304" pitchFamily="18" charset="0"/>
              </a:rPr>
              <a:t>AFTER</a:t>
            </a:r>
            <a:r>
              <a:rPr lang="en-US" sz="1600" kern="100" dirty="0">
                <a:latin typeface="Aptos" panose="020B0004020202020204" pitchFamily="34" charset="0"/>
                <a:ea typeface="Aptos" panose="020B0004020202020204" pitchFamily="34" charset="0"/>
                <a:cs typeface="Times New Roman" panose="02020603050405020304" pitchFamily="18" charset="0"/>
              </a:rPr>
              <a:t> exchange in a separate transaction</a:t>
            </a:r>
          </a:p>
          <a:p>
            <a:pPr marL="285750" indent="-285750">
              <a:buFontTx/>
              <a:buChar char="-"/>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  Work with title company</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p:txBody>
      </p:sp>
      <p:pic>
        <p:nvPicPr>
          <p:cNvPr id="6" name="Picture 5" descr="Text, logo&#10;&#10;Description automatically generated">
            <a:extLst>
              <a:ext uri="{FF2B5EF4-FFF2-40B4-BE49-F238E27FC236}">
                <a16:creationId xmlns:a16="http://schemas.microsoft.com/office/drawing/2014/main" xmlns="" id="{D32C22E2-1D47-4D06-B2BF-0BA0ED79DA8A}"/>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4" name="TextBox 3">
            <a:extLst>
              <a:ext uri="{FF2B5EF4-FFF2-40B4-BE49-F238E27FC236}">
                <a16:creationId xmlns:a16="http://schemas.microsoft.com/office/drawing/2014/main" xmlns="" id="{10FB96B0-0C97-E674-AD99-B26C1BDBD356}"/>
              </a:ext>
            </a:extLst>
          </p:cNvPr>
          <p:cNvSpPr txBox="1"/>
          <p:nvPr/>
        </p:nvSpPr>
        <p:spPr>
          <a:xfrm>
            <a:off x="5479451" y="6371777"/>
            <a:ext cx="535022"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BD802844-A923-B4F7-AA63-49D5C3BF927F}"/>
              </a:ext>
            </a:extLst>
          </p:cNvPr>
          <p:cNvSpPr>
            <a:spLocks noGrp="1"/>
          </p:cNvSpPr>
          <p:nvPr>
            <p:ph type="ftr" sz="quarter" idx="11"/>
          </p:nvPr>
        </p:nvSpPr>
        <p:spPr/>
        <p:txBody>
          <a:bodyPr/>
          <a:lstStyle/>
          <a:p>
            <a:r>
              <a:rPr lang="en-US" dirty="0"/>
              <a:t>13</a:t>
            </a:r>
          </a:p>
        </p:txBody>
      </p:sp>
    </p:spTree>
    <p:extLst>
      <p:ext uri="{BB962C8B-B14F-4D97-AF65-F5344CB8AC3E}">
        <p14:creationId xmlns:p14="http://schemas.microsoft.com/office/powerpoint/2010/main" val="3487201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kern="0" dirty="0">
                <a:latin typeface="Arial" panose="020B0604020202020204" pitchFamily="34" charset="0"/>
                <a:ea typeface="Calibri" panose="020F0502020204030204" pitchFamily="34" charset="0"/>
              </a:rPr>
              <a:t>Basis Step-Up</a:t>
            </a:r>
            <a:r>
              <a:rPr lang="en-US" sz="1800" kern="0" dirty="0">
                <a:effectLst/>
                <a:latin typeface="Arial" panose="020B0604020202020204" pitchFamily="34" charset="0"/>
                <a:ea typeface="Calibri" panose="020F0502020204030204" pitchFamily="34" charset="0"/>
              </a:rPr>
              <a:t> </a:t>
            </a:r>
            <a:endParaRPr lang="en-US" sz="4800" dirty="0">
              <a:solidFill>
                <a:srgbClr val="002A42"/>
              </a:solidFill>
            </a:endParaRPr>
          </a:p>
        </p:txBody>
      </p:sp>
      <p:sp>
        <p:nvSpPr>
          <p:cNvPr id="3" name="Content Placeholder 2"/>
          <p:cNvSpPr>
            <a:spLocks noGrp="1"/>
          </p:cNvSpPr>
          <p:nvPr>
            <p:ph idx="1"/>
          </p:nvPr>
        </p:nvSpPr>
        <p:spPr>
          <a:xfrm>
            <a:off x="1076772" y="2169268"/>
            <a:ext cx="9599359" cy="2823866"/>
          </a:xfrm>
        </p:spPr>
        <p:txBody>
          <a:bodyPr>
            <a:noAutofit/>
          </a:bodyPr>
          <a:lstStyle/>
          <a:p>
            <a:pPr marL="342900" indent="-342900">
              <a:buFontTx/>
              <a:buChar char="-"/>
            </a:pPr>
            <a:r>
              <a:rPr lang="en-US" sz="1600" dirty="0"/>
              <a:t>General rule </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no step-up</a:t>
            </a:r>
          </a:p>
          <a:p>
            <a:pPr marL="342900" indent="-342900">
              <a:buFontTx/>
              <a:buChar char="-"/>
            </a:pPr>
            <a:r>
              <a:rPr lang="en-US" sz="1600" kern="100" dirty="0">
                <a:cs typeface="Times New Roman" panose="02020603050405020304" pitchFamily="18" charset="0"/>
              </a:rPr>
              <a:t>Generally, keep basis no matter how many like-kind exchanges you have</a:t>
            </a:r>
          </a:p>
          <a:p>
            <a:pPr marL="342900" indent="-342900">
              <a:buFontTx/>
              <a:buChar char="-"/>
            </a:pPr>
            <a:endParaRPr lang="en-US" sz="1600" kern="100" dirty="0">
              <a:cs typeface="Times New Roman" panose="02020603050405020304" pitchFamily="18" charset="0"/>
            </a:endParaRPr>
          </a:p>
          <a:p>
            <a:r>
              <a:rPr lang="en-US" sz="1600" kern="100" dirty="0">
                <a:cs typeface="Times New Roman" panose="02020603050405020304" pitchFamily="18" charset="0"/>
              </a:rPr>
              <a:t> Exception</a:t>
            </a:r>
          </a:p>
          <a:p>
            <a:pPr marL="0" indent="0">
              <a:buNone/>
            </a:pPr>
            <a:r>
              <a:rPr lang="en-US" sz="1600" kern="100" dirty="0">
                <a:cs typeface="Times New Roman" panose="02020603050405020304" pitchFamily="18" charset="0"/>
              </a:rPr>
              <a:t>            -Death (IRC </a:t>
            </a:r>
            <a:r>
              <a:rPr lang="en-US" sz="1600" kern="100" dirty="0">
                <a:effectLst/>
                <a:ea typeface="Aptos" panose="020B0004020202020204" pitchFamily="34" charset="0"/>
                <a:cs typeface="Times New Roman" panose="02020603050405020304" pitchFamily="18" charset="0"/>
              </a:rPr>
              <a:t>§1014 (a)(1))</a:t>
            </a:r>
          </a:p>
          <a:p>
            <a:pPr marL="0" indent="0">
              <a:buNone/>
            </a:pPr>
            <a:r>
              <a:rPr lang="en-US" sz="1600" kern="100" dirty="0">
                <a:ea typeface="Aptos" panose="020B0004020202020204" pitchFamily="34" charset="0"/>
                <a:cs typeface="Times New Roman" panose="02020603050405020304" pitchFamily="18" charset="0"/>
              </a:rPr>
              <a:t>            -Step-up</a:t>
            </a:r>
          </a:p>
          <a:p>
            <a:pPr marL="346075" indent="-346075">
              <a:buNone/>
            </a:pPr>
            <a:r>
              <a:rPr lang="en-US" sz="1600" kern="100" dirty="0">
                <a:ea typeface="Aptos" panose="020B0004020202020204" pitchFamily="34" charset="0"/>
                <a:cs typeface="Times New Roman" panose="02020603050405020304" pitchFamily="18" charset="0"/>
              </a:rPr>
              <a:t> -   IRC </a:t>
            </a:r>
            <a:r>
              <a:rPr lang="en-US" sz="1600" kern="100" dirty="0">
                <a:effectLst/>
                <a:ea typeface="Aptos" panose="020B0004020202020204" pitchFamily="34" charset="0"/>
                <a:cs typeface="Times New Roman" panose="02020603050405020304" pitchFamily="18" charset="0"/>
              </a:rPr>
              <a:t>§ 1014 (e) prohibits step-up when donor gives property to a </a:t>
            </a:r>
            <a:r>
              <a:rPr lang="en-US" sz="1600" kern="100" dirty="0" err="1">
                <a:effectLst/>
                <a:ea typeface="Aptos" panose="020B0004020202020204" pitchFamily="34" charset="0"/>
                <a:cs typeface="Times New Roman" panose="02020603050405020304" pitchFamily="18" charset="0"/>
              </a:rPr>
              <a:t>donee</a:t>
            </a:r>
            <a:r>
              <a:rPr lang="en-US" sz="1600" kern="100" dirty="0">
                <a:effectLst/>
                <a:ea typeface="Aptos" panose="020B0004020202020204" pitchFamily="34" charset="0"/>
                <a:cs typeface="Times New Roman" panose="02020603050405020304" pitchFamily="18" charset="0"/>
              </a:rPr>
              <a:t> who dies within 1 year of receipt</a:t>
            </a:r>
            <a:r>
              <a:rPr lang="en-US" sz="1600" kern="100" dirty="0">
                <a:ea typeface="Aptos" panose="020B0004020202020204" pitchFamily="34" charset="0"/>
                <a:cs typeface="Times New Roman" panose="02020603050405020304" pitchFamily="18" charset="0"/>
              </a:rPr>
              <a:t> </a:t>
            </a:r>
            <a:r>
              <a:rPr lang="en-US" sz="1600" kern="100" dirty="0">
                <a:effectLst/>
                <a:ea typeface="Aptos" panose="020B0004020202020204" pitchFamily="34" charset="0"/>
                <a:cs typeface="Times New Roman" panose="02020603050405020304" pitchFamily="18" charset="0"/>
              </a:rPr>
              <a:t>of the property and the original donor of the property gets back the property</a:t>
            </a:r>
          </a:p>
          <a:p>
            <a:endParaRPr lang="en-US" sz="1600" kern="100" dirty="0">
              <a:ea typeface="Aptos" panose="020B0004020202020204" pitchFamily="34" charset="0"/>
              <a:cs typeface="Times New Roman" panose="02020603050405020304" pitchFamily="18" charset="0"/>
            </a:endParaRPr>
          </a:p>
          <a:p>
            <a:pPr marL="346075" indent="-346075">
              <a:buNone/>
            </a:pPr>
            <a:r>
              <a:rPr lang="en-US" sz="1600" kern="100" dirty="0">
                <a:effectLst/>
                <a:ea typeface="Aptos" panose="020B0004020202020204" pitchFamily="34" charset="0"/>
                <a:cs typeface="Times New Roman" panose="02020603050405020304" pitchFamily="18" charset="0"/>
              </a:rPr>
              <a:t> -   Possible Planning Tool → giving a general power of appointment for an older generation family     member</a:t>
            </a:r>
          </a:p>
          <a:p>
            <a:pPr marL="0" indent="0" algn="just">
              <a:lnSpc>
                <a:spcPct val="100000"/>
              </a:lnSpc>
              <a:buNone/>
            </a:pPr>
            <a:endParaRPr lang="en-US" sz="30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1FE25DEA-DFB4-41E2-87E2-816A47243C34}"/>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5A47BB68-3D6D-19BE-A410-30BA0628E99D}"/>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FE7AF4D0-5B00-BDB6-C744-CC17B4C7D387}"/>
              </a:ext>
            </a:extLst>
          </p:cNvPr>
          <p:cNvSpPr>
            <a:spLocks noGrp="1"/>
          </p:cNvSpPr>
          <p:nvPr>
            <p:ph type="ftr" sz="quarter" idx="11"/>
          </p:nvPr>
        </p:nvSpPr>
        <p:spPr/>
        <p:txBody>
          <a:bodyPr/>
          <a:lstStyle/>
          <a:p>
            <a:r>
              <a:rPr lang="en-US" dirty="0"/>
              <a:t>14</a:t>
            </a:r>
          </a:p>
        </p:txBody>
      </p:sp>
    </p:spTree>
    <p:extLst>
      <p:ext uri="{BB962C8B-B14F-4D97-AF65-F5344CB8AC3E}">
        <p14:creationId xmlns:p14="http://schemas.microsoft.com/office/powerpoint/2010/main" val="570184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2D27EC7-147B-8971-57C5-A1EA6840CA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462A6818-B29B-D4D8-740D-141D2D3C36AB}"/>
              </a:ext>
            </a:extLst>
          </p:cNvPr>
          <p:cNvSpPr>
            <a:spLocks noGrp="1"/>
          </p:cNvSpPr>
          <p:nvPr>
            <p:ph type="title"/>
          </p:nvPr>
        </p:nvSpPr>
        <p:spPr>
          <a:xfrm>
            <a:off x="0" y="175417"/>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endParaRPr lang="en-US" sz="4800" dirty="0">
              <a:solidFill>
                <a:srgbClr val="002A42"/>
              </a:solidFill>
            </a:endParaRPr>
          </a:p>
        </p:txBody>
      </p:sp>
      <p:sp>
        <p:nvSpPr>
          <p:cNvPr id="3" name="Content Placeholder 2">
            <a:extLst>
              <a:ext uri="{FF2B5EF4-FFF2-40B4-BE49-F238E27FC236}">
                <a16:creationId xmlns:a16="http://schemas.microsoft.com/office/drawing/2014/main" xmlns="" id="{81BD47EC-91BB-4042-D452-30E1AD3BF084}"/>
              </a:ext>
            </a:extLst>
          </p:cNvPr>
          <p:cNvSpPr>
            <a:spLocks noGrp="1"/>
          </p:cNvSpPr>
          <p:nvPr>
            <p:ph idx="1"/>
          </p:nvPr>
        </p:nvSpPr>
        <p:spPr>
          <a:xfrm>
            <a:off x="442452" y="2212258"/>
            <a:ext cx="10962967" cy="2811577"/>
          </a:xfrm>
        </p:spPr>
        <p:txBody>
          <a:bodyPr>
            <a:noAutofit/>
          </a:bodyPr>
          <a:lstStyle/>
          <a:p>
            <a:pPr algn="just"/>
            <a:r>
              <a:rPr lang="en-US" sz="1600" dirty="0"/>
              <a:t>At death, assets passing to beneficiaries generally receive a tax basis equal to the assets’ fair market value as of the date of death.  Code section 1014(a)(1) reads: </a:t>
            </a:r>
            <a:r>
              <a:rPr lang="en-US" sz="1600" i="1" dirty="0"/>
              <a:t>“(a) Except as otherwise provided in this section, the basis of property in the hands of a person acquiring the property from a decedent or to whom the property passed from a decedent shall, if no sold, exchanged, or otherwise disposed of before the decedent’s death by such person, be (1) the fair market value of the property at the date of the decedent’s death…”</a:t>
            </a:r>
          </a:p>
          <a:p>
            <a:pPr algn="just"/>
            <a:r>
              <a:rPr lang="en-US" sz="1600" dirty="0"/>
              <a:t>Code section 1014(e) contains an exception to 1014(a)(1):</a:t>
            </a:r>
          </a:p>
          <a:p>
            <a:pPr marL="0" indent="0" algn="just">
              <a:buNone/>
            </a:pPr>
            <a:r>
              <a:rPr lang="en-US" sz="1600" i="1" dirty="0"/>
              <a:t>    “(e) </a:t>
            </a:r>
            <a:r>
              <a:rPr lang="en-US" sz="1600" i="1" u="sng" dirty="0"/>
              <a:t>Appreciated property acquired by decedent by gift within 1 year of death</a:t>
            </a:r>
            <a:r>
              <a:rPr lang="en-US" sz="1600" u="sng" dirty="0"/>
              <a:t>.</a:t>
            </a:r>
            <a:endParaRPr lang="en-US" sz="1600" i="1" dirty="0"/>
          </a:p>
          <a:p>
            <a:pPr marL="0" indent="0" algn="just">
              <a:buNone/>
            </a:pPr>
            <a:r>
              <a:rPr lang="en-US" sz="1600" i="1" dirty="0"/>
              <a:t>           (1)  </a:t>
            </a:r>
            <a:r>
              <a:rPr lang="en-US" sz="1600" i="1" u="sng" dirty="0"/>
              <a:t>In general</a:t>
            </a:r>
            <a:r>
              <a:rPr lang="en-US" sz="1600" i="1" dirty="0"/>
              <a:t>.  In the case of a decedent dying after December 31, 1981, if-</a:t>
            </a:r>
          </a:p>
          <a:p>
            <a:pPr marL="0" indent="0" algn="just">
              <a:buNone/>
            </a:pPr>
            <a:r>
              <a:rPr lang="en-US" sz="1600" i="1" dirty="0"/>
              <a:t>	(A) appreciated property was </a:t>
            </a:r>
            <a:r>
              <a:rPr lang="en-US" sz="1600" b="1" i="1" u="sng" dirty="0"/>
              <a:t>acquired</a:t>
            </a:r>
            <a:r>
              <a:rPr lang="en-US" sz="1600" i="1" dirty="0"/>
              <a:t> by the decedent by gift during the 1-year period ending on the date of                             	      the decedent’s death, and</a:t>
            </a:r>
          </a:p>
          <a:p>
            <a:pPr marL="0" indent="0" algn="just">
              <a:buNone/>
            </a:pPr>
            <a:r>
              <a:rPr lang="en-US" sz="1600" i="1" dirty="0"/>
              <a:t>	(B) such property is </a:t>
            </a:r>
            <a:r>
              <a:rPr lang="en-US" sz="1600" b="1" i="1" u="sng" dirty="0"/>
              <a:t>acquired from the decedent</a:t>
            </a:r>
            <a:r>
              <a:rPr lang="en-US" sz="1600" i="1" dirty="0"/>
              <a:t> by (or </a:t>
            </a:r>
            <a:r>
              <a:rPr lang="en-US" sz="1600" b="1" i="1" u="sng" dirty="0"/>
              <a:t>passes from</a:t>
            </a:r>
            <a:r>
              <a:rPr lang="en-US" sz="1600" i="1" dirty="0"/>
              <a:t> the decedent to) the </a:t>
            </a:r>
            <a:r>
              <a:rPr lang="en-US" sz="1600" b="1" i="1" dirty="0"/>
              <a:t>d</a:t>
            </a:r>
            <a:r>
              <a:rPr lang="en-US" sz="1600" b="1" i="1" u="sng" dirty="0"/>
              <a:t>onor</a:t>
            </a:r>
            <a:r>
              <a:rPr lang="en-US" sz="1600" i="1" dirty="0"/>
              <a:t> of such 	      property (or the spouse of such donor), the basis of such property in the hands of such donor (or spouse) 	     shall be the adjusted basis of such property in the hands of the decedent immediately before the death of 	     the decedent.</a:t>
            </a:r>
          </a:p>
          <a:p>
            <a:pPr marL="0" indent="0" algn="just">
              <a:buNone/>
            </a:pPr>
            <a:r>
              <a:rPr lang="en-US" sz="1800" i="1" dirty="0"/>
              <a:t>	</a:t>
            </a:r>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24184142-3828-43A0-BDC7-AFE1DFA166D3}"/>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A323DAD9-5113-29AF-4423-1CF029200A8D}"/>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77BB1EB3-A01A-5CB1-5819-C63362614ED4}"/>
              </a:ext>
            </a:extLst>
          </p:cNvPr>
          <p:cNvSpPr>
            <a:spLocks noGrp="1"/>
          </p:cNvSpPr>
          <p:nvPr>
            <p:ph type="ftr" sz="quarter" idx="11"/>
          </p:nvPr>
        </p:nvSpPr>
        <p:spPr/>
        <p:txBody>
          <a:bodyPr/>
          <a:lstStyle/>
          <a:p>
            <a:r>
              <a:rPr lang="en-US" dirty="0"/>
              <a:t>15</a:t>
            </a:r>
          </a:p>
        </p:txBody>
      </p:sp>
    </p:spTree>
    <p:extLst>
      <p:ext uri="{BB962C8B-B14F-4D97-AF65-F5344CB8AC3E}">
        <p14:creationId xmlns:p14="http://schemas.microsoft.com/office/powerpoint/2010/main" val="1387902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48DBB88-D8B3-5DA5-23CC-C9F7A29C2D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FFD9342A-70EC-C3B6-C56A-4C493A0B72D8}"/>
              </a:ext>
            </a:extLst>
          </p:cNvPr>
          <p:cNvSpPr>
            <a:spLocks noGrp="1"/>
          </p:cNvSpPr>
          <p:nvPr>
            <p:ph type="title"/>
          </p:nvPr>
        </p:nvSpPr>
        <p:spPr>
          <a:xfrm>
            <a:off x="0" y="175417"/>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endParaRPr lang="en-US" sz="4800" dirty="0">
              <a:solidFill>
                <a:srgbClr val="002A42"/>
              </a:solidFill>
            </a:endParaRPr>
          </a:p>
        </p:txBody>
      </p:sp>
      <p:sp>
        <p:nvSpPr>
          <p:cNvPr id="3" name="Content Placeholder 2">
            <a:extLst>
              <a:ext uri="{FF2B5EF4-FFF2-40B4-BE49-F238E27FC236}">
                <a16:creationId xmlns:a16="http://schemas.microsoft.com/office/drawing/2014/main" xmlns="" id="{DC8DF503-0DCB-3BED-AC0A-C793511F3EB0}"/>
              </a:ext>
            </a:extLst>
          </p:cNvPr>
          <p:cNvSpPr>
            <a:spLocks noGrp="1"/>
          </p:cNvSpPr>
          <p:nvPr>
            <p:ph idx="1"/>
          </p:nvPr>
        </p:nvSpPr>
        <p:spPr>
          <a:xfrm>
            <a:off x="442452" y="2743201"/>
            <a:ext cx="10962967" cy="2477730"/>
          </a:xfrm>
        </p:spPr>
        <p:txBody>
          <a:bodyPr>
            <a:noAutofit/>
          </a:bodyPr>
          <a:lstStyle/>
          <a:p>
            <a:pPr marL="0" indent="0" algn="just">
              <a:buNone/>
            </a:pPr>
            <a:r>
              <a:rPr lang="en-US" sz="1600" i="1" dirty="0"/>
              <a:t>        (2)   </a:t>
            </a:r>
            <a:r>
              <a:rPr lang="en-US" sz="1600" i="1" u="sng" dirty="0"/>
              <a:t>Definitions</a:t>
            </a:r>
            <a:r>
              <a:rPr lang="en-US" sz="1600" i="1" dirty="0"/>
              <a:t>.  For purposes of paragraph (1)</a:t>
            </a:r>
          </a:p>
          <a:p>
            <a:pPr marL="0" indent="0" algn="just">
              <a:buNone/>
            </a:pPr>
            <a:r>
              <a:rPr lang="en-US" sz="1600" i="1" dirty="0"/>
              <a:t>	(A)  </a:t>
            </a:r>
            <a:r>
              <a:rPr lang="en-US" sz="1600" i="1" u="sng" dirty="0"/>
              <a:t>Appreciated property</a:t>
            </a:r>
            <a:r>
              <a:rPr lang="en-US" sz="1600" i="1" dirty="0"/>
              <a:t>.  The term “appreciated property” means any property if the fair market 	         	      value of such property on the day it was transferred </a:t>
            </a:r>
            <a:r>
              <a:rPr lang="en-US" sz="1600" i="1" u="sng" dirty="0"/>
              <a:t>to the decedent</a:t>
            </a:r>
            <a:r>
              <a:rPr lang="en-US" sz="1600" i="1" dirty="0"/>
              <a:t> by gift exceeds its adjusted	        	      basis.	</a:t>
            </a:r>
          </a:p>
          <a:p>
            <a:pPr marL="0" indent="0" algn="just">
              <a:buNone/>
            </a:pPr>
            <a:r>
              <a:rPr lang="en-US" sz="1600" i="1" dirty="0"/>
              <a:t>	(B) </a:t>
            </a:r>
            <a:r>
              <a:rPr lang="en-US" sz="1600" i="1" u="sng" dirty="0"/>
              <a:t>Treatment of certain property sold by estate</a:t>
            </a:r>
            <a:r>
              <a:rPr lang="en-US" sz="1600" i="1" dirty="0"/>
              <a:t>.  In the case of any appreciated property described in 	      subparagraph (A) of paragraph (1) </a:t>
            </a:r>
            <a:r>
              <a:rPr lang="en-US" sz="1600" b="1" i="1" u="sng" dirty="0"/>
              <a:t>sold</a:t>
            </a:r>
            <a:r>
              <a:rPr lang="en-US" sz="1600" i="1" dirty="0"/>
              <a:t> by the </a:t>
            </a:r>
            <a:r>
              <a:rPr lang="en-US" sz="1600" b="1" i="1" u="sng" dirty="0"/>
              <a:t>estate</a:t>
            </a:r>
            <a:r>
              <a:rPr lang="en-US" sz="1600" i="1" dirty="0"/>
              <a:t> of the decedent or by a </a:t>
            </a:r>
            <a:r>
              <a:rPr lang="en-US" sz="1600" b="1" i="1" u="sng" dirty="0"/>
              <a:t>trust</a:t>
            </a:r>
            <a:r>
              <a:rPr lang="en-US" sz="1600" i="1" dirty="0"/>
              <a:t> of which the         	      decedent was the grantor, rules similar to the rules of paragraph (1) shall apply </a:t>
            </a:r>
            <a:r>
              <a:rPr lang="en-US" sz="1600" b="1" i="1" u="sng" dirty="0"/>
              <a:t>to the extent</a:t>
            </a:r>
            <a:r>
              <a:rPr lang="en-US" sz="1600" i="1" dirty="0"/>
              <a:t> the        	      donor of such property (or the spouse of such donor) is </a:t>
            </a:r>
            <a:r>
              <a:rPr lang="en-US" sz="1600" b="1" i="1" u="sng" dirty="0"/>
              <a:t>entitled to the proceeds</a:t>
            </a:r>
            <a:r>
              <a:rPr lang="en-US" sz="1600" i="1" dirty="0"/>
              <a:t> from such sale.” 	     (emphasis added) </a:t>
            </a:r>
          </a:p>
          <a:p>
            <a:pPr algn="just"/>
            <a:endParaRPr lang="en-US" sz="1600" i="1" dirty="0"/>
          </a:p>
          <a:p>
            <a:pPr marL="0" indent="0" algn="just">
              <a:buNone/>
            </a:pPr>
            <a:endParaRPr lang="en-US" sz="1600" dirty="0"/>
          </a:p>
          <a:p>
            <a:pPr algn="just"/>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5403BA35-CBF1-B0B3-6C37-AEC49E6D7A33}"/>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6E68ACAD-063C-BF5D-2CAC-790AA094CA9A}"/>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AADF836E-249C-D7AD-7FF2-5DEFC7D64C3A}"/>
              </a:ext>
            </a:extLst>
          </p:cNvPr>
          <p:cNvSpPr>
            <a:spLocks noGrp="1"/>
          </p:cNvSpPr>
          <p:nvPr>
            <p:ph type="ftr" sz="quarter" idx="11"/>
          </p:nvPr>
        </p:nvSpPr>
        <p:spPr/>
        <p:txBody>
          <a:bodyPr/>
          <a:lstStyle/>
          <a:p>
            <a:r>
              <a:rPr lang="en-US" dirty="0"/>
              <a:t>16</a:t>
            </a:r>
          </a:p>
        </p:txBody>
      </p:sp>
    </p:spTree>
    <p:extLst>
      <p:ext uri="{BB962C8B-B14F-4D97-AF65-F5344CB8AC3E}">
        <p14:creationId xmlns:p14="http://schemas.microsoft.com/office/powerpoint/2010/main" val="1744829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89F6758-C0DE-27ED-E869-DC75A0718F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FB2219BD-E2C2-124F-443B-733DA8C4DB8A}"/>
              </a:ext>
            </a:extLst>
          </p:cNvPr>
          <p:cNvSpPr>
            <a:spLocks noGrp="1"/>
          </p:cNvSpPr>
          <p:nvPr>
            <p:ph type="title"/>
          </p:nvPr>
        </p:nvSpPr>
        <p:spPr>
          <a:xfrm>
            <a:off x="0" y="175417"/>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endParaRPr lang="en-US" sz="4800" dirty="0">
              <a:solidFill>
                <a:srgbClr val="002A42"/>
              </a:solidFill>
            </a:endParaRPr>
          </a:p>
        </p:txBody>
      </p:sp>
      <p:sp>
        <p:nvSpPr>
          <p:cNvPr id="3" name="Content Placeholder 2">
            <a:extLst>
              <a:ext uri="{FF2B5EF4-FFF2-40B4-BE49-F238E27FC236}">
                <a16:creationId xmlns:a16="http://schemas.microsoft.com/office/drawing/2014/main" xmlns="" id="{E0E46FAB-D34E-6307-AF08-2DFBDFA34547}"/>
              </a:ext>
            </a:extLst>
          </p:cNvPr>
          <p:cNvSpPr>
            <a:spLocks noGrp="1"/>
          </p:cNvSpPr>
          <p:nvPr>
            <p:ph idx="1"/>
          </p:nvPr>
        </p:nvSpPr>
        <p:spPr>
          <a:xfrm>
            <a:off x="442452" y="2241755"/>
            <a:ext cx="10962967" cy="2477730"/>
          </a:xfrm>
        </p:spPr>
        <p:txBody>
          <a:bodyPr>
            <a:noAutofit/>
          </a:bodyPr>
          <a:lstStyle/>
          <a:p>
            <a:pPr algn="just"/>
            <a:endParaRPr lang="en-US" sz="1600" i="1" dirty="0"/>
          </a:p>
          <a:p>
            <a:pPr marL="0" indent="0" algn="just">
              <a:buNone/>
            </a:pPr>
            <a:r>
              <a:rPr lang="en-US" sz="2000" dirty="0"/>
              <a:t>The Explanation of Economic Recovery Tax Act of 1981 provides that section 1014(e) was intended to apply to </a:t>
            </a:r>
            <a:r>
              <a:rPr lang="en-US" sz="2000" i="1" dirty="0"/>
              <a:t>“property [that] passes, </a:t>
            </a:r>
            <a:r>
              <a:rPr lang="en-US" sz="2000" i="1" u="sng" dirty="0"/>
              <a:t>directly or indirectly</a:t>
            </a:r>
            <a:r>
              <a:rPr lang="en-US" sz="2000" i="1" dirty="0"/>
              <a:t>, from the </a:t>
            </a:r>
            <a:r>
              <a:rPr lang="en-US" sz="2000" i="1" dirty="0" err="1"/>
              <a:t>donee</a:t>
            </a:r>
            <a:r>
              <a:rPr lang="en-US" sz="2000" i="1" dirty="0"/>
              <a:t>/</a:t>
            </a:r>
            <a:r>
              <a:rPr lang="en-US" sz="2000" i="1" dirty="0" err="1"/>
              <a:t>decdent</a:t>
            </a:r>
            <a:r>
              <a:rPr lang="en-US" sz="2000" i="1" dirty="0"/>
              <a:t> to the original donor or the donor’s spouse.”  </a:t>
            </a:r>
            <a:r>
              <a:rPr lang="en-US" sz="2000" dirty="0"/>
              <a:t>Three of four IRS rulings referenced transfers </a:t>
            </a:r>
            <a:r>
              <a:rPr lang="en-US" sz="2000" i="1" dirty="0"/>
              <a:t>“directly or indirectly” </a:t>
            </a:r>
            <a:r>
              <a:rPr lang="en-US" sz="2000" dirty="0"/>
              <a:t>to the donor or their spouse.  See: PLRs 200210051, 200101021, and 9026036.  However, TAM 9308002 does not use this phrase.</a:t>
            </a:r>
          </a:p>
          <a:p>
            <a:pPr marL="0" indent="0" algn="just">
              <a:buNone/>
            </a:pPr>
            <a:endParaRPr lang="en-US" sz="2000" dirty="0"/>
          </a:p>
          <a:p>
            <a:pPr marL="0" indent="0" algn="just">
              <a:buNone/>
            </a:pPr>
            <a:r>
              <a:rPr lang="en-US" sz="2000" dirty="0"/>
              <a:t>There are a number of reasons to believe that section 1014(e)(1) was not intended to apply to trusts created by the </a:t>
            </a:r>
            <a:r>
              <a:rPr lang="en-US" sz="2000" dirty="0" err="1"/>
              <a:t>donee</a:t>
            </a:r>
            <a:r>
              <a:rPr lang="en-US" sz="2000" dirty="0"/>
              <a:t>/decedent and other indirect bequests that may at least partially benefit the original donor.</a:t>
            </a:r>
          </a:p>
          <a:p>
            <a:pPr algn="just"/>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40205921-5F42-A0B1-4DAD-ABDA83B5DEC7}"/>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3C9267EF-F455-0BEC-E51C-6B402BDD5ACD}"/>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BBA4EECA-18D4-7335-DDD1-8B18D70C1F94}"/>
              </a:ext>
            </a:extLst>
          </p:cNvPr>
          <p:cNvSpPr>
            <a:spLocks noGrp="1"/>
          </p:cNvSpPr>
          <p:nvPr>
            <p:ph type="ftr" sz="quarter" idx="11"/>
          </p:nvPr>
        </p:nvSpPr>
        <p:spPr/>
        <p:txBody>
          <a:bodyPr/>
          <a:lstStyle/>
          <a:p>
            <a:r>
              <a:rPr lang="en-US" dirty="0"/>
              <a:t>17</a:t>
            </a:r>
          </a:p>
        </p:txBody>
      </p:sp>
    </p:spTree>
    <p:extLst>
      <p:ext uri="{BB962C8B-B14F-4D97-AF65-F5344CB8AC3E}">
        <p14:creationId xmlns:p14="http://schemas.microsoft.com/office/powerpoint/2010/main" val="1890648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24BF493-23F2-42AA-89E3-796518144F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3942001F-B6B6-F16A-99B6-736C857990BD}"/>
              </a:ext>
            </a:extLst>
          </p:cNvPr>
          <p:cNvSpPr>
            <a:spLocks noGrp="1"/>
          </p:cNvSpPr>
          <p:nvPr>
            <p:ph type="title"/>
          </p:nvPr>
        </p:nvSpPr>
        <p:spPr>
          <a:xfrm>
            <a:off x="0" y="844011"/>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r>
              <a:rPr lang="en-US" sz="3200" kern="0" dirty="0">
                <a:effectLst/>
                <a:latin typeface="Arial" panose="020B0604020202020204" pitchFamily="34" charset="0"/>
                <a:ea typeface="Calibri" panose="020F0502020204030204" pitchFamily="34" charset="0"/>
              </a:rPr>
              <a:t>Trusts &amp; Section 1014(e)(1)</a:t>
            </a:r>
            <a:endParaRPr lang="en-US" sz="3200" dirty="0">
              <a:solidFill>
                <a:srgbClr val="002A42"/>
              </a:solidFill>
            </a:endParaRPr>
          </a:p>
        </p:txBody>
      </p:sp>
      <p:sp>
        <p:nvSpPr>
          <p:cNvPr id="3" name="Content Placeholder 2">
            <a:extLst>
              <a:ext uri="{FF2B5EF4-FFF2-40B4-BE49-F238E27FC236}">
                <a16:creationId xmlns:a16="http://schemas.microsoft.com/office/drawing/2014/main" xmlns="" id="{0DB92205-EE28-8EF3-B5C9-EEB3C546F3E1}"/>
              </a:ext>
            </a:extLst>
          </p:cNvPr>
          <p:cNvSpPr>
            <a:spLocks noGrp="1"/>
          </p:cNvSpPr>
          <p:nvPr>
            <p:ph idx="1"/>
          </p:nvPr>
        </p:nvSpPr>
        <p:spPr>
          <a:xfrm>
            <a:off x="442452" y="2212258"/>
            <a:ext cx="10962967" cy="2811577"/>
          </a:xfrm>
        </p:spPr>
        <p:txBody>
          <a:bodyPr>
            <a:noAutofit/>
          </a:bodyPr>
          <a:lstStyle/>
          <a:p>
            <a:pPr marL="285750" indent="-285750" algn="just">
              <a:buFont typeface="Arial" panose="020B0604020202020204" pitchFamily="34" charset="0"/>
              <a:buChar char="•"/>
            </a:pPr>
            <a:r>
              <a:rPr lang="en-US" sz="1400" dirty="0"/>
              <a:t>Section 1014(e)(1) makes no reference to any indirect acquisition.  Given that the Explanation references both direct and indirect passing, the absence of any reference to an indirect transfer in section 1014(e)(1) would seem to be purposeful.</a:t>
            </a:r>
          </a:p>
          <a:p>
            <a:pPr marL="285750" indent="-285750" algn="just">
              <a:buFont typeface="Arial" panose="020B0604020202020204" pitchFamily="34" charset="0"/>
              <a:buChar char="•"/>
            </a:pPr>
            <a:r>
              <a:rPr lang="en-US" sz="1400" dirty="0"/>
              <a:t>A beneficiary does not </a:t>
            </a:r>
            <a:r>
              <a:rPr lang="en-US" sz="1400" i="1" dirty="0"/>
              <a:t>“acquire”</a:t>
            </a:r>
            <a:r>
              <a:rPr lang="en-US" sz="1400" dirty="0"/>
              <a:t> an interest in the property held in trust any more than a limited partner of a family limited partnership has a direct legal ownership interest in the assets of the FLP.  In each case, the trust or FLP holds title to the asset and the interest of the beneficiary or limited partner is subject to the terms and limits of the governing instrument.  Further, the trustee of a trust is the owner of the real estate, not the beneficiary.</a:t>
            </a:r>
          </a:p>
          <a:p>
            <a:pPr marL="285750" indent="-285750" algn="just">
              <a:buFont typeface="Arial" panose="020B0604020202020204" pitchFamily="34" charset="0"/>
              <a:buChar char="•"/>
            </a:pPr>
            <a:r>
              <a:rPr lang="en-US" sz="1400" dirty="0"/>
              <a:t>It can be argued that avoiding section 1014(e)(1) by placing the donated appreciated property in a trust that provides benefits to the donor makes it too easy to get around the intent of the section 1014(e).  That was a central argument of TAM 9308002 which stated: </a:t>
            </a:r>
            <a:r>
              <a:rPr lang="en-US" sz="1400" i="1" dirty="0"/>
              <a:t>“Taxpayer’s position in this case would produce the “unintended and inappropriate” tax benefit Congress expressly eliminated in enacting section 1014(e).”  </a:t>
            </a:r>
            <a:r>
              <a:rPr lang="en-US" sz="1400" dirty="0"/>
              <a:t>But this argument ignores that Congress had the ability to limit the basis step-up in such indirect situations, but the statute did not address the issue.  Moreover, how would this structuring of an estate plan be any different from a client who creates an ILIT to avoid having life insurance taxable in their estate? The simplicity of the tax avoidance technique does not render it ineffective.  Once you make the argument that “intent” overrides the express terms of a statute, where to you stop and how would any taxpayer have certainty in the tax impact of how they structured their personal affairs?</a:t>
            </a:r>
          </a:p>
          <a:p>
            <a:pPr marL="285750" indent="-285750" algn="just">
              <a:buFont typeface="Arial" panose="020B0604020202020204" pitchFamily="34" charset="0"/>
              <a:buChar char="•"/>
            </a:pPr>
            <a:r>
              <a:rPr lang="en-US" sz="1400" dirty="0"/>
              <a:t>It can be argued that </a:t>
            </a:r>
            <a:r>
              <a:rPr lang="en-US" sz="1400" i="1" dirty="0"/>
              <a:t>“indirectly” </a:t>
            </a:r>
            <a:r>
              <a:rPr lang="en-US" sz="1400" dirty="0"/>
              <a:t>in the Explanation was handled by the language in section 1014(e)(2)(B).  </a:t>
            </a:r>
          </a:p>
          <a:p>
            <a:pPr algn="just"/>
            <a:endParaRPr lang="en-US" sz="1400" dirty="0"/>
          </a:p>
          <a:p>
            <a:pPr algn="just"/>
            <a:r>
              <a:rPr lang="en-US" sz="1400" dirty="0"/>
              <a:t>(</a:t>
            </a:r>
            <a:r>
              <a:rPr lang="en-US" sz="1400" dirty="0" err="1"/>
              <a:t>Scrogin</a:t>
            </a:r>
            <a:r>
              <a:rPr lang="en-US" sz="1400" dirty="0"/>
              <a:t>, Understanding Section 1014(e), LISI Estate Planning Newsletter #2192 (February 6, 2014))</a:t>
            </a:r>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A25863D0-3B52-EC98-EFCD-332AAB63E08E}"/>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A16D7E82-BD5C-A50A-8B7B-4AB17321FBD0}"/>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2DC2A023-7E55-25AE-DC17-076C6FBDC611}"/>
              </a:ext>
            </a:extLst>
          </p:cNvPr>
          <p:cNvSpPr>
            <a:spLocks noGrp="1"/>
          </p:cNvSpPr>
          <p:nvPr>
            <p:ph type="ftr" sz="quarter" idx="11"/>
          </p:nvPr>
        </p:nvSpPr>
        <p:spPr>
          <a:xfrm>
            <a:off x="523005" y="6317458"/>
            <a:ext cx="2878958" cy="365125"/>
          </a:xfrm>
        </p:spPr>
        <p:txBody>
          <a:bodyPr/>
          <a:lstStyle/>
          <a:p>
            <a:r>
              <a:rPr lang="en-US" dirty="0"/>
              <a:t>18</a:t>
            </a:r>
          </a:p>
          <a:p>
            <a:endParaRPr lang="en-US" dirty="0"/>
          </a:p>
        </p:txBody>
      </p:sp>
    </p:spTree>
    <p:extLst>
      <p:ext uri="{BB962C8B-B14F-4D97-AF65-F5344CB8AC3E}">
        <p14:creationId xmlns:p14="http://schemas.microsoft.com/office/powerpoint/2010/main" val="2583499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CBAE087-09FC-482E-498B-48C15390B0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FC4E017D-514F-3B32-9A85-0FFC52A28BAF}"/>
              </a:ext>
            </a:extLst>
          </p:cNvPr>
          <p:cNvSpPr>
            <a:spLocks noGrp="1"/>
          </p:cNvSpPr>
          <p:nvPr>
            <p:ph type="title"/>
          </p:nvPr>
        </p:nvSpPr>
        <p:spPr>
          <a:xfrm>
            <a:off x="0" y="844011"/>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r>
              <a:rPr lang="en-US" sz="3200" kern="0" dirty="0">
                <a:effectLst/>
                <a:latin typeface="Arial" panose="020B0604020202020204" pitchFamily="34" charset="0"/>
                <a:ea typeface="Calibri" panose="020F0502020204030204" pitchFamily="34" charset="0"/>
              </a:rPr>
              <a:t>Potential Planning</a:t>
            </a:r>
            <a:endParaRPr lang="en-US" sz="3200" dirty="0">
              <a:solidFill>
                <a:srgbClr val="002A42"/>
              </a:solidFill>
            </a:endParaRPr>
          </a:p>
        </p:txBody>
      </p:sp>
      <p:sp>
        <p:nvSpPr>
          <p:cNvPr id="3" name="Content Placeholder 2">
            <a:extLst>
              <a:ext uri="{FF2B5EF4-FFF2-40B4-BE49-F238E27FC236}">
                <a16:creationId xmlns:a16="http://schemas.microsoft.com/office/drawing/2014/main" xmlns="" id="{6A645117-97EC-BE77-C0B5-FE3920D6277E}"/>
              </a:ext>
            </a:extLst>
          </p:cNvPr>
          <p:cNvSpPr>
            <a:spLocks noGrp="1"/>
          </p:cNvSpPr>
          <p:nvPr>
            <p:ph idx="1"/>
          </p:nvPr>
        </p:nvSpPr>
        <p:spPr>
          <a:xfrm>
            <a:off x="442452" y="2212258"/>
            <a:ext cx="10962967" cy="2811577"/>
          </a:xfrm>
        </p:spPr>
        <p:txBody>
          <a:bodyPr>
            <a:noAutofit/>
          </a:bodyPr>
          <a:lstStyle/>
          <a:p>
            <a:pPr algn="just"/>
            <a:r>
              <a:rPr lang="en-US" sz="1800" dirty="0"/>
              <a:t>           Straight gift</a:t>
            </a:r>
          </a:p>
          <a:p>
            <a:pPr algn="just"/>
            <a:r>
              <a:rPr lang="en-US" sz="1800" dirty="0"/>
              <a:t>	Set up grantor trust, spouse is beneficiary, older relative has general power and can also appoint 	in trust to his/her descendants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kern="100" dirty="0">
                <a:latin typeface="Aptos" panose="020B0004020202020204" pitchFamily="34" charset="0"/>
                <a:ea typeface="Aptos" panose="020B0004020202020204" pitchFamily="34" charset="0"/>
                <a:cs typeface="Times New Roman" panose="02020603050405020304" pitchFamily="18" charset="0"/>
              </a:rPr>
              <a:t>	</a:t>
            </a:r>
            <a:r>
              <a:rPr lang="en-US" sz="1800" kern="100" dirty="0">
                <a:ea typeface="Aptos" panose="020B0004020202020204" pitchFamily="34" charset="0"/>
                <a:cs typeface="Times New Roman" panose="02020603050405020304" pitchFamily="18" charset="0"/>
              </a:rPr>
              <a:t>Power of Appointment Support Trust</a:t>
            </a:r>
          </a:p>
          <a:p>
            <a:pPr algn="just"/>
            <a:r>
              <a:rPr lang="en-US" sz="1800" kern="100" dirty="0">
                <a:effectLst/>
                <a:ea typeface="Aptos" panose="020B0004020202020204" pitchFamily="34" charset="0"/>
                <a:cs typeface="Times New Roman" panose="02020603050405020304" pitchFamily="18" charset="0"/>
              </a:rPr>
              <a:t>	</a:t>
            </a:r>
            <a:r>
              <a:rPr lang="en-US" sz="1800" kern="100" dirty="0">
                <a:ea typeface="Aptos" panose="020B0004020202020204" pitchFamily="34" charset="0"/>
                <a:cs typeface="Times New Roman" panose="02020603050405020304" pitchFamily="18" charset="0"/>
              </a:rPr>
              <a:t>Provide general power of appointment to older relative who can appoint to separate trust for 	descendants with an independent trustee</a:t>
            </a:r>
            <a:endParaRPr lang="en-US" sz="1800" kern="100" dirty="0">
              <a:effectLst/>
              <a:ea typeface="Aptos" panose="020B0004020202020204" pitchFamily="34" charset="0"/>
              <a:cs typeface="Times New Roman" panose="02020603050405020304" pitchFamily="18" charset="0"/>
            </a:endParaRPr>
          </a:p>
          <a:p>
            <a:pPr algn="just"/>
            <a:r>
              <a:rPr lang="en-US" sz="1800" kern="100" dirty="0">
                <a:ea typeface="Aptos" panose="020B0004020202020204" pitchFamily="34" charset="0"/>
                <a:cs typeface="Times New Roman" panose="02020603050405020304" pitchFamily="18" charset="0"/>
              </a:rPr>
              <a:t>	REMEMBER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t>
            </a:r>
            <a:r>
              <a:rPr lang="en-US" sz="1800" kern="100" dirty="0">
                <a:effectLst/>
                <a:ea typeface="Aptos" panose="020B0004020202020204" pitchFamily="34" charset="0"/>
                <a:cs typeface="Times New Roman" panose="02020603050405020304" pitchFamily="18" charset="0"/>
              </a:rPr>
              <a:t> client will give up control in exchange for basis planning</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F5DA0AFC-B6A8-34FA-61C2-FEEC78F3636F}"/>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DD90D805-7FF0-BB4C-4D89-6ABF33EBD7A7}"/>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B40D8CA2-912E-00E9-5A03-D82422DA4FB1}"/>
              </a:ext>
            </a:extLst>
          </p:cNvPr>
          <p:cNvSpPr>
            <a:spLocks noGrp="1"/>
          </p:cNvSpPr>
          <p:nvPr>
            <p:ph type="ftr" sz="quarter" idx="11"/>
          </p:nvPr>
        </p:nvSpPr>
        <p:spPr/>
        <p:txBody>
          <a:bodyPr/>
          <a:lstStyle/>
          <a:p>
            <a:r>
              <a:rPr lang="en-US" dirty="0"/>
              <a:t>19</a:t>
            </a:r>
          </a:p>
        </p:txBody>
      </p:sp>
    </p:spTree>
    <p:extLst>
      <p:ext uri="{BB962C8B-B14F-4D97-AF65-F5344CB8AC3E}">
        <p14:creationId xmlns:p14="http://schemas.microsoft.com/office/powerpoint/2010/main" val="2359297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AA01C84-D144-FCF2-3D3E-D241E58EAD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2F08B230-3AF8-9ECD-F58B-CD610D1F389A}"/>
              </a:ext>
            </a:extLst>
          </p:cNvPr>
          <p:cNvSpPr>
            <a:spLocks noGrp="1"/>
          </p:cNvSpPr>
          <p:nvPr>
            <p:ph type="title"/>
          </p:nvPr>
        </p:nvSpPr>
        <p:spPr>
          <a:xfrm>
            <a:off x="0" y="782411"/>
            <a:ext cx="10440954" cy="1080938"/>
          </a:xfrm>
        </p:spPr>
        <p:txBody>
          <a:bodyPr>
            <a:normAutofit/>
          </a:bodyPr>
          <a:lstStyle/>
          <a:p>
            <a:pPr algn="ctr"/>
            <a:r>
              <a:rPr lang="en-US" sz="3200" kern="0" dirty="0">
                <a:solidFill>
                  <a:srgbClr val="002A42"/>
                </a:solidFill>
                <a:latin typeface="Arial" panose="020B0604020202020204" pitchFamily="34" charset="0"/>
                <a:ea typeface="Calibri" panose="020F0502020204030204" pitchFamily="34" charset="0"/>
              </a:rPr>
              <a:t>BIO</a:t>
            </a:r>
            <a:endParaRPr lang="en-US" sz="3200" dirty="0">
              <a:solidFill>
                <a:srgbClr val="002A42"/>
              </a:solidFill>
            </a:endParaRPr>
          </a:p>
        </p:txBody>
      </p:sp>
      <p:sp>
        <p:nvSpPr>
          <p:cNvPr id="3" name="Content Placeholder 2">
            <a:extLst>
              <a:ext uri="{FF2B5EF4-FFF2-40B4-BE49-F238E27FC236}">
                <a16:creationId xmlns:a16="http://schemas.microsoft.com/office/drawing/2014/main" xmlns="" id="{D3A3CEF7-E228-6F3A-26F4-490D204F299C}"/>
              </a:ext>
            </a:extLst>
          </p:cNvPr>
          <p:cNvSpPr>
            <a:spLocks noGrp="1"/>
          </p:cNvSpPr>
          <p:nvPr>
            <p:ph idx="1"/>
          </p:nvPr>
        </p:nvSpPr>
        <p:spPr>
          <a:xfrm>
            <a:off x="680321" y="2193530"/>
            <a:ext cx="10263674" cy="4063980"/>
          </a:xfrm>
        </p:spPr>
        <p:txBody>
          <a:bodyPr>
            <a:noAutofit/>
          </a:bodyPr>
          <a:lstStyle/>
          <a:p>
            <a:pPr marL="0" marR="0" indent="0" algn="just">
              <a:lnSpc>
                <a:spcPct val="107000"/>
              </a:lnSpc>
              <a:spcAft>
                <a:spcPts val="800"/>
              </a:spcAft>
              <a:buNone/>
            </a:pPr>
            <a:r>
              <a:rPr lang="en-US" sz="1800" kern="100" dirty="0">
                <a:effectLst/>
                <a:ea typeface="Aptos" panose="020B0004020202020204" pitchFamily="34" charset="0"/>
                <a:cs typeface="Times New Roman" panose="02020603050405020304" pitchFamily="18" charset="0"/>
              </a:rPr>
              <a:t>Since 1995, Vas Russis has concentrated his practice in taxation as it relates to real estate, closely held businesses, mergers and acquisitions, trusts &amp; estates, tax disputes, tax planning, litigation, asset protection and return processing. Vas advises clients regarding tax planning, structuring, all stages of the business life cycle, generational wealth transfer, family business succession, estate planning, asset protection and litigation. </a:t>
            </a:r>
          </a:p>
          <a:p>
            <a:pPr marL="0" marR="0" indent="0" algn="just">
              <a:lnSpc>
                <a:spcPct val="107000"/>
              </a:lnSpc>
              <a:spcAft>
                <a:spcPts val="800"/>
              </a:spcAft>
              <a:buNone/>
            </a:pPr>
            <a:r>
              <a:rPr lang="en-US" sz="1800" kern="100" dirty="0">
                <a:effectLst/>
                <a:ea typeface="Aptos" panose="020B0004020202020204" pitchFamily="34" charset="0"/>
                <a:cs typeface="Times New Roman" panose="02020603050405020304" pitchFamily="18" charset="0"/>
              </a:rPr>
              <a:t>As a lawyer and CPA, Vas also collaborates with other attorneys, accountants, financial advisors, bankers, and insurance professionals when they encounter matters requiring an advanced knowledge of tax law.  Vas has also been selected as a Super Lawyer for 2024. </a:t>
            </a:r>
          </a:p>
          <a:p>
            <a:pPr marL="0" marR="0" indent="0" algn="just">
              <a:lnSpc>
                <a:spcPct val="107000"/>
              </a:lnSpc>
              <a:spcAft>
                <a:spcPts val="800"/>
              </a:spcAft>
              <a:buNone/>
            </a:pPr>
            <a:r>
              <a:rPr lang="en-US" sz="1800" kern="100" dirty="0">
                <a:effectLst/>
                <a:ea typeface="Aptos" panose="020B0004020202020204" pitchFamily="34" charset="0"/>
                <a:cs typeface="Times New Roman" panose="02020603050405020304" pitchFamily="18" charset="0"/>
              </a:rPr>
              <a:t>Vas represents individuals, families and businesses across a wide range of industries including retail, manufacturing, service, farming and professional services. Vas is an active member in the Hawthorn Woods/Lake Zurich community and is a Board Member of the District 95 Educational Foundation.  </a:t>
            </a:r>
          </a:p>
          <a:p>
            <a:pPr marL="0" indent="0">
              <a:lnSpc>
                <a:spcPct val="100000"/>
              </a:lnSpc>
              <a:buNone/>
            </a:pPr>
            <a:endParaRPr lang="en-US" sz="30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F67E59DD-9DD0-5694-442D-7B0BFC42C1EA}"/>
              </a:ext>
            </a:extLst>
          </p:cNvPr>
          <p:cNvPicPr>
            <a:picLocks noChangeAspect="1"/>
          </p:cNvPicPr>
          <p:nvPr/>
        </p:nvPicPr>
        <p:blipFill>
          <a:blip r:embed="rId2"/>
          <a:stretch>
            <a:fillRect/>
          </a:stretch>
        </p:blipFill>
        <p:spPr>
          <a:xfrm>
            <a:off x="10676131" y="600490"/>
            <a:ext cx="1410638" cy="1411813"/>
          </a:xfrm>
          <a:prstGeom prst="rect">
            <a:avLst/>
          </a:prstGeom>
        </p:spPr>
      </p:pic>
      <p:sp>
        <p:nvSpPr>
          <p:cNvPr id="6" name="TextBox 5">
            <a:extLst>
              <a:ext uri="{FF2B5EF4-FFF2-40B4-BE49-F238E27FC236}">
                <a16:creationId xmlns:a16="http://schemas.microsoft.com/office/drawing/2014/main" xmlns="" id="{864D0E18-E116-138C-03C1-0CC974B86E58}"/>
              </a:ext>
            </a:extLst>
          </p:cNvPr>
          <p:cNvSpPr txBox="1"/>
          <p:nvPr/>
        </p:nvSpPr>
        <p:spPr>
          <a:xfrm>
            <a:off x="5505855" y="6311388"/>
            <a:ext cx="690664"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9AF5D7FB-A32B-F669-4C2B-25482B7E8975}"/>
              </a:ext>
            </a:extLst>
          </p:cNvPr>
          <p:cNvSpPr>
            <a:spLocks noGrp="1"/>
          </p:cNvSpPr>
          <p:nvPr>
            <p:ph type="ftr" sz="quarter" idx="11"/>
          </p:nvPr>
        </p:nvSpPr>
        <p:spPr/>
        <p:txBody>
          <a:bodyPr/>
          <a:lstStyle/>
          <a:p>
            <a:r>
              <a:rPr lang="en-US" dirty="0"/>
              <a:t>2</a:t>
            </a:r>
          </a:p>
        </p:txBody>
      </p:sp>
    </p:spTree>
    <p:extLst>
      <p:ext uri="{BB962C8B-B14F-4D97-AF65-F5344CB8AC3E}">
        <p14:creationId xmlns:p14="http://schemas.microsoft.com/office/powerpoint/2010/main" val="4167757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2337C90-D036-BD6D-8E0E-93D5A137AA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AB9F6420-6252-147A-0B1C-0710E45FF31D}"/>
              </a:ext>
            </a:extLst>
          </p:cNvPr>
          <p:cNvSpPr>
            <a:spLocks noGrp="1"/>
          </p:cNvSpPr>
          <p:nvPr>
            <p:ph type="title"/>
          </p:nvPr>
        </p:nvSpPr>
        <p:spPr>
          <a:xfrm>
            <a:off x="0" y="844011"/>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r>
              <a:rPr lang="en-US" sz="3200" kern="0" dirty="0">
                <a:latin typeface="Arial" panose="020B0604020202020204" pitchFamily="34" charset="0"/>
                <a:ea typeface="Calibri" panose="020F0502020204030204" pitchFamily="34" charset="0"/>
              </a:rPr>
              <a:t>Potential Drafting Points</a:t>
            </a:r>
            <a:endParaRPr lang="en-US" sz="3200" dirty="0">
              <a:solidFill>
                <a:srgbClr val="002A42"/>
              </a:solidFill>
            </a:endParaRPr>
          </a:p>
        </p:txBody>
      </p:sp>
      <p:sp>
        <p:nvSpPr>
          <p:cNvPr id="3" name="Content Placeholder 2">
            <a:extLst>
              <a:ext uri="{FF2B5EF4-FFF2-40B4-BE49-F238E27FC236}">
                <a16:creationId xmlns:a16="http://schemas.microsoft.com/office/drawing/2014/main" xmlns="" id="{7D21D142-0B25-A5DA-2EFC-4EC857E41F41}"/>
              </a:ext>
            </a:extLst>
          </p:cNvPr>
          <p:cNvSpPr>
            <a:spLocks noGrp="1"/>
          </p:cNvSpPr>
          <p:nvPr>
            <p:ph idx="1"/>
          </p:nvPr>
        </p:nvSpPr>
        <p:spPr>
          <a:xfrm>
            <a:off x="442452" y="2212258"/>
            <a:ext cx="10962967" cy="2811577"/>
          </a:xfrm>
        </p:spPr>
        <p:txBody>
          <a:bodyPr>
            <a:noAutofit/>
          </a:bodyPr>
          <a:lstStyle/>
          <a:p>
            <a:pPr algn="just"/>
            <a:r>
              <a:rPr lang="en-US" sz="1800" dirty="0"/>
              <a:t>           Original owner is </a:t>
            </a:r>
            <a:r>
              <a:rPr lang="en-US" sz="1800" u="sng" dirty="0"/>
              <a:t>NOT</a:t>
            </a:r>
            <a:r>
              <a:rPr lang="en-US" sz="1800" dirty="0"/>
              <a:t> the trustee</a:t>
            </a:r>
          </a:p>
          <a:p>
            <a:pPr algn="just"/>
            <a:r>
              <a:rPr lang="en-US" sz="1800" dirty="0"/>
              <a:t>	Independent trustee to serve (IRC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§672(c))</a:t>
            </a:r>
          </a:p>
          <a:p>
            <a:pPr algn="just"/>
            <a:r>
              <a:rPr lang="en-US" sz="1800" kern="100" dirty="0">
                <a:latin typeface="Aptos" panose="020B0004020202020204" pitchFamily="34" charset="0"/>
                <a:ea typeface="Aptos" panose="020B0004020202020204" pitchFamily="34" charset="0"/>
                <a:cs typeface="Times New Roman" panose="02020603050405020304" pitchFamily="18" charset="0"/>
              </a:rPr>
              <a:t>	Have power exercised in power holder’s will</a:t>
            </a:r>
          </a:p>
          <a:p>
            <a:pPr algn="just"/>
            <a:r>
              <a:rPr lang="en-US" sz="1800" kern="100" dirty="0">
                <a:effectLst/>
                <a:latin typeface="Aptos" panose="020B0004020202020204" pitchFamily="34" charset="0"/>
                <a:ea typeface="Aptos" panose="020B0004020202020204" pitchFamily="34" charset="0"/>
                <a:cs typeface="Times New Roman" panose="02020603050405020304" pitchFamily="18" charset="0"/>
              </a:rPr>
              <a:t>	If property is distributed out have it done in sole discretion of an Independent trustee and wait until 	administration completed</a:t>
            </a:r>
          </a:p>
          <a:p>
            <a:pPr algn="just"/>
            <a:r>
              <a:rPr lang="en-US" sz="1800" kern="100" dirty="0">
                <a:latin typeface="Aptos" panose="020B0004020202020204" pitchFamily="34" charset="0"/>
                <a:ea typeface="Aptos" panose="020B0004020202020204" pitchFamily="34" charset="0"/>
                <a:cs typeface="Times New Roman" panose="02020603050405020304" pitchFamily="18" charset="0"/>
              </a:rPr>
              <a:t>	Make sure power minimizes estate tax exposure of power holder</a:t>
            </a:r>
          </a:p>
          <a:p>
            <a:pPr algn="just"/>
            <a:r>
              <a:rPr lang="en-US" sz="1800" kern="100" dirty="0">
                <a:effectLst/>
                <a:latin typeface="Aptos" panose="020B0004020202020204" pitchFamily="34" charset="0"/>
                <a:ea typeface="Aptos" panose="020B0004020202020204" pitchFamily="34" charset="0"/>
                <a:cs typeface="Times New Roman" panose="02020603050405020304" pitchFamily="18" charset="0"/>
              </a:rPr>
              <a:t>	Power is general and can appoint to specific trust</a:t>
            </a:r>
          </a:p>
          <a:p>
            <a:pPr marL="285750" indent="-285750" algn="just">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1C28E979-9F33-8E8F-1579-2A232B028AC3}"/>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E4C2E991-3960-6E0D-151A-011539893246}"/>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6888DBDB-811B-1237-174D-95848B62F1E3}"/>
              </a:ext>
            </a:extLst>
          </p:cNvPr>
          <p:cNvSpPr>
            <a:spLocks noGrp="1"/>
          </p:cNvSpPr>
          <p:nvPr>
            <p:ph type="ftr" sz="quarter" idx="11"/>
          </p:nvPr>
        </p:nvSpPr>
        <p:spPr/>
        <p:txBody>
          <a:bodyPr/>
          <a:lstStyle/>
          <a:p>
            <a:r>
              <a:rPr lang="en-US" dirty="0"/>
              <a:t>19</a:t>
            </a:r>
          </a:p>
        </p:txBody>
      </p:sp>
    </p:spTree>
    <p:extLst>
      <p:ext uri="{BB962C8B-B14F-4D97-AF65-F5344CB8AC3E}">
        <p14:creationId xmlns:p14="http://schemas.microsoft.com/office/powerpoint/2010/main" val="2605073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8F6BEC3-1FF1-5C6E-9392-65A0BE594A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1E568D17-144B-BB48-3320-16AF8931042F}"/>
              </a:ext>
            </a:extLst>
          </p:cNvPr>
          <p:cNvSpPr>
            <a:spLocks noGrp="1"/>
          </p:cNvSpPr>
          <p:nvPr>
            <p:ph type="title"/>
          </p:nvPr>
        </p:nvSpPr>
        <p:spPr>
          <a:xfrm>
            <a:off x="0" y="844011"/>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r>
              <a:rPr lang="en-US" sz="3200" kern="0" dirty="0">
                <a:effectLst/>
                <a:latin typeface="Arial" panose="020B0604020202020204" pitchFamily="34" charset="0"/>
                <a:ea typeface="Calibri" panose="020F0502020204030204" pitchFamily="34" charset="0"/>
              </a:rPr>
              <a:t>Planning Points</a:t>
            </a:r>
            <a:endParaRPr lang="en-US" sz="3200" dirty="0">
              <a:solidFill>
                <a:srgbClr val="002A42"/>
              </a:solidFill>
            </a:endParaRPr>
          </a:p>
        </p:txBody>
      </p:sp>
      <p:sp>
        <p:nvSpPr>
          <p:cNvPr id="3" name="Content Placeholder 2">
            <a:extLst>
              <a:ext uri="{FF2B5EF4-FFF2-40B4-BE49-F238E27FC236}">
                <a16:creationId xmlns:a16="http://schemas.microsoft.com/office/drawing/2014/main" xmlns="" id="{3FCE4DD8-D2B4-A4C2-BB48-48C39AA25221}"/>
              </a:ext>
            </a:extLst>
          </p:cNvPr>
          <p:cNvSpPr>
            <a:spLocks noGrp="1"/>
          </p:cNvSpPr>
          <p:nvPr>
            <p:ph idx="1"/>
          </p:nvPr>
        </p:nvSpPr>
        <p:spPr>
          <a:xfrm>
            <a:off x="442452" y="2212258"/>
            <a:ext cx="10962967" cy="2811577"/>
          </a:xfrm>
        </p:spPr>
        <p:txBody>
          <a:bodyPr>
            <a:noAutofit/>
          </a:bodyPr>
          <a:lstStyle/>
          <a:p>
            <a:pPr algn="just"/>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2000" dirty="0"/>
              <a:t>Residency (Illinois tax)</a:t>
            </a:r>
          </a:p>
          <a:p>
            <a:pPr algn="just"/>
            <a:r>
              <a:rPr lang="en-US" sz="2000" kern="100" dirty="0">
                <a:effectLst/>
                <a:latin typeface="Aptos" panose="020B0004020202020204" pitchFamily="34" charset="0"/>
                <a:ea typeface="Aptos" panose="020B0004020202020204" pitchFamily="34" charset="0"/>
                <a:cs typeface="Times New Roman" panose="02020603050405020304" pitchFamily="18" charset="0"/>
              </a:rPr>
              <a:t>	-Use of LLC for non-resident (taxed if property in Illinois but if property held in entity then           	  no IL tax if power holder is a resident of a non-estate tax state → situs of personal property 	  goes to state of residency)</a:t>
            </a:r>
          </a:p>
          <a:p>
            <a:pPr algn="just"/>
            <a:r>
              <a:rPr lang="en-US" sz="2000" kern="100" dirty="0">
                <a:latin typeface="Aptos" panose="020B0004020202020204" pitchFamily="34" charset="0"/>
                <a:ea typeface="Aptos" panose="020B0004020202020204" pitchFamily="34" charset="0"/>
                <a:cs typeface="Times New Roman" panose="02020603050405020304" pitchFamily="18" charset="0"/>
              </a:rPr>
              <a:t>	-Can be used to get liquid and get out of real estate at a lower tax basis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indent="-285750" algn="just">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60051D10-0DF6-4FE0-936A-AAE5473FC772}"/>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F06779A6-8A3C-C853-AA8A-1A0A5D41A9BD}"/>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0E732D53-A598-2A59-1E09-78AD03FD95AE}"/>
              </a:ext>
            </a:extLst>
          </p:cNvPr>
          <p:cNvSpPr>
            <a:spLocks noGrp="1"/>
          </p:cNvSpPr>
          <p:nvPr>
            <p:ph type="ftr" sz="quarter" idx="11"/>
          </p:nvPr>
        </p:nvSpPr>
        <p:spPr/>
        <p:txBody>
          <a:bodyPr/>
          <a:lstStyle/>
          <a:p>
            <a:r>
              <a:rPr lang="en-US" dirty="0"/>
              <a:t>20</a:t>
            </a:r>
          </a:p>
        </p:txBody>
      </p:sp>
    </p:spTree>
    <p:extLst>
      <p:ext uri="{BB962C8B-B14F-4D97-AF65-F5344CB8AC3E}">
        <p14:creationId xmlns:p14="http://schemas.microsoft.com/office/powerpoint/2010/main" val="272829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C6467AD-636A-3C10-E539-A39954C401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EE431163-A3E2-C97C-382A-4408B24C767A}"/>
              </a:ext>
            </a:extLst>
          </p:cNvPr>
          <p:cNvSpPr>
            <a:spLocks noGrp="1"/>
          </p:cNvSpPr>
          <p:nvPr>
            <p:ph type="title"/>
          </p:nvPr>
        </p:nvSpPr>
        <p:spPr>
          <a:xfrm>
            <a:off x="0" y="844011"/>
            <a:ext cx="10440954" cy="1080938"/>
          </a:xfrm>
        </p:spPr>
        <p:txBody>
          <a:bodyPr>
            <a:normAutofit/>
          </a:bodyPr>
          <a:lstStyle/>
          <a:p>
            <a:pPr algn="ctr"/>
            <a:r>
              <a:rPr lang="en-US" sz="1800" kern="0" dirty="0">
                <a:effectLst/>
                <a:latin typeface="Arial" panose="020B0604020202020204" pitchFamily="34" charset="0"/>
                <a:ea typeface="Calibri" panose="020F0502020204030204" pitchFamily="34" charset="0"/>
              </a:rPr>
              <a:t> </a:t>
            </a:r>
            <a:r>
              <a:rPr lang="en-US" sz="3200" kern="0" dirty="0">
                <a:latin typeface="Arial" panose="020B0604020202020204" pitchFamily="34" charset="0"/>
                <a:ea typeface="Calibri" panose="020F0502020204030204" pitchFamily="34" charset="0"/>
              </a:rPr>
              <a:t>Notes of Interest</a:t>
            </a:r>
            <a:endParaRPr lang="en-US" sz="3200" dirty="0">
              <a:solidFill>
                <a:srgbClr val="002A42"/>
              </a:solidFill>
            </a:endParaRPr>
          </a:p>
        </p:txBody>
      </p:sp>
      <p:sp>
        <p:nvSpPr>
          <p:cNvPr id="3" name="Content Placeholder 2">
            <a:extLst>
              <a:ext uri="{FF2B5EF4-FFF2-40B4-BE49-F238E27FC236}">
                <a16:creationId xmlns:a16="http://schemas.microsoft.com/office/drawing/2014/main" xmlns="" id="{5763A852-E7E4-801C-E468-FF0617CD6D14}"/>
              </a:ext>
            </a:extLst>
          </p:cNvPr>
          <p:cNvSpPr>
            <a:spLocks noGrp="1"/>
          </p:cNvSpPr>
          <p:nvPr>
            <p:ph idx="1"/>
          </p:nvPr>
        </p:nvSpPr>
        <p:spPr>
          <a:xfrm>
            <a:off x="442452" y="2212258"/>
            <a:ext cx="10962967" cy="2811577"/>
          </a:xfrm>
        </p:spPr>
        <p:txBody>
          <a:bodyPr>
            <a:noAutofit/>
          </a:bodyPr>
          <a:lstStyle/>
          <a:p>
            <a:pPr algn="just"/>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2000" dirty="0"/>
              <a:t>          Diligence in transaction</a:t>
            </a:r>
          </a:p>
          <a:p>
            <a:pPr algn="just"/>
            <a:r>
              <a:rPr lang="en-US" sz="20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kern="100" dirty="0">
                <a:effectLst/>
                <a:ea typeface="Aptos" panose="020B0004020202020204" pitchFamily="34" charset="0"/>
                <a:cs typeface="Times New Roman" panose="02020603050405020304" pitchFamily="18" charset="0"/>
              </a:rPr>
              <a:t>Patience in a challenge</a:t>
            </a:r>
          </a:p>
          <a:p>
            <a:pPr algn="just"/>
            <a:r>
              <a:rPr lang="en-US" sz="2000" kern="100" dirty="0">
                <a:ea typeface="Aptos" panose="020B0004020202020204" pitchFamily="34" charset="0"/>
                <a:cs typeface="Times New Roman" panose="02020603050405020304" pitchFamily="18" charset="0"/>
              </a:rPr>
              <a:t>	Space out on liquidation</a:t>
            </a:r>
          </a:p>
          <a:p>
            <a:pPr algn="just"/>
            <a:r>
              <a:rPr lang="en-US" sz="2000" kern="100" dirty="0">
                <a:effectLst/>
                <a:ea typeface="Aptos" panose="020B0004020202020204" pitchFamily="34" charset="0"/>
                <a:cs typeface="Times New Roman" panose="02020603050405020304" pitchFamily="18" charset="0"/>
              </a:rPr>
              <a:t>	Don’t fall in love</a:t>
            </a:r>
          </a:p>
          <a:p>
            <a:pPr algn="just"/>
            <a:r>
              <a:rPr lang="en-US" sz="2000" kern="100" dirty="0">
                <a:ea typeface="Aptos" panose="020B0004020202020204" pitchFamily="34" charset="0"/>
                <a:cs typeface="Times New Roman" panose="02020603050405020304" pitchFamily="18" charset="0"/>
              </a:rPr>
              <a:t>	Client needs to keep options open</a:t>
            </a:r>
          </a:p>
          <a:p>
            <a:pPr algn="just"/>
            <a:r>
              <a:rPr lang="en-US" sz="2000" kern="100" dirty="0">
                <a:effectLst/>
                <a:ea typeface="Aptos" panose="020B0004020202020204" pitchFamily="34" charset="0"/>
                <a:cs typeface="Times New Roman" panose="02020603050405020304" pitchFamily="18" charset="0"/>
              </a:rPr>
              <a:t>	Stay alert with DST/UPREIT</a:t>
            </a:r>
          </a:p>
          <a:p>
            <a:pPr algn="just"/>
            <a:r>
              <a:rPr lang="en-US" sz="2000" kern="100" dirty="0">
                <a:ea typeface="Aptos" panose="020B0004020202020204" pitchFamily="34" charset="0"/>
                <a:cs typeface="Times New Roman" panose="02020603050405020304" pitchFamily="18" charset="0"/>
              </a:rPr>
              <a:t>	Legislation</a:t>
            </a:r>
          </a:p>
          <a:p>
            <a:pPr algn="just"/>
            <a:r>
              <a:rPr lang="en-US" sz="2000" kern="100" dirty="0">
                <a:effectLst/>
                <a:ea typeface="Aptos" panose="020B0004020202020204" pitchFamily="34" charset="0"/>
                <a:cs typeface="Times New Roman" panose="02020603050405020304" pitchFamily="18" charset="0"/>
              </a:rPr>
              <a:t>	</a:t>
            </a:r>
            <a:r>
              <a:rPr lang="en-US" sz="2000" kern="100" dirty="0">
                <a:ea typeface="Aptos" panose="020B0004020202020204" pitchFamily="34" charset="0"/>
                <a:cs typeface="Times New Roman" panose="02020603050405020304" pitchFamily="18" charset="0"/>
              </a:rPr>
              <a:t>Get a great intermediary</a:t>
            </a:r>
            <a:endParaRPr lang="en-US" sz="2000" kern="100" dirty="0">
              <a:effectLst/>
              <a:ea typeface="Aptos" panose="020B0004020202020204" pitchFamily="34" charset="0"/>
              <a:cs typeface="Times New Roman" panose="02020603050405020304" pitchFamily="18" charset="0"/>
            </a:endParaRPr>
          </a:p>
          <a:p>
            <a:pPr marL="285750" indent="-285750" algn="just">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77736F74-D5D5-DE31-1560-102671EFBA1F}"/>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6FFCF817-10B0-4B8F-5EDF-C90EB1F0598E}"/>
              </a:ext>
            </a:extLst>
          </p:cNvPr>
          <p:cNvSpPr txBox="1"/>
          <p:nvPr/>
        </p:nvSpPr>
        <p:spPr>
          <a:xfrm>
            <a:off x="5612860" y="6313251"/>
            <a:ext cx="632297"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1730FEA4-F280-3C88-28BE-6C0E06313DE8}"/>
              </a:ext>
            </a:extLst>
          </p:cNvPr>
          <p:cNvSpPr>
            <a:spLocks noGrp="1"/>
          </p:cNvSpPr>
          <p:nvPr>
            <p:ph type="ftr" sz="quarter" idx="11"/>
          </p:nvPr>
        </p:nvSpPr>
        <p:spPr/>
        <p:txBody>
          <a:bodyPr/>
          <a:lstStyle/>
          <a:p>
            <a:r>
              <a:rPr lang="en-US" dirty="0"/>
              <a:t>21</a:t>
            </a:r>
          </a:p>
        </p:txBody>
      </p:sp>
    </p:spTree>
    <p:extLst>
      <p:ext uri="{BB962C8B-B14F-4D97-AF65-F5344CB8AC3E}">
        <p14:creationId xmlns:p14="http://schemas.microsoft.com/office/powerpoint/2010/main" val="2204547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2A42"/>
                </a:solidFill>
                <a:latin typeface="+mn-lt"/>
              </a:rPr>
              <a:t>Thank You</a:t>
            </a:r>
          </a:p>
        </p:txBody>
      </p:sp>
      <p:sp>
        <p:nvSpPr>
          <p:cNvPr id="3" name="Content Placeholder 2"/>
          <p:cNvSpPr>
            <a:spLocks noGrp="1"/>
          </p:cNvSpPr>
          <p:nvPr>
            <p:ph idx="1"/>
          </p:nvPr>
        </p:nvSpPr>
        <p:spPr>
          <a:xfrm>
            <a:off x="1223634" y="2221683"/>
            <a:ext cx="9126595" cy="4534678"/>
          </a:xfrm>
        </p:spPr>
        <p:txBody>
          <a:bodyPr>
            <a:noAutofit/>
          </a:bodyPr>
          <a:lstStyle/>
          <a:p>
            <a:pPr>
              <a:lnSpc>
                <a:spcPct val="100000"/>
              </a:lnSpc>
            </a:pPr>
            <a:r>
              <a:rPr lang="en-US" sz="2000" dirty="0">
                <a:cs typeface="Times New Roman" panose="02020603050405020304" pitchFamily="18" charset="0"/>
              </a:rPr>
              <a:t>Questions? Feel free to contact me any time.</a:t>
            </a:r>
            <a:r>
              <a:rPr lang="en-US" sz="2000" dirty="0">
                <a:latin typeface="Times New Roman" panose="02020603050405020304" pitchFamily="18" charset="0"/>
                <a:cs typeface="Times New Roman" panose="02020603050405020304" pitchFamily="18" charset="0"/>
              </a:rPr>
              <a:t> </a:t>
            </a:r>
          </a:p>
          <a:p>
            <a:pPr marL="0" marR="0" lvl="0" indent="0"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rgbClr val="002B45"/>
              </a:solidFill>
              <a:effectLst/>
              <a:uLnTx/>
              <a:uFillTx/>
              <a:latin typeface="Times New Roman" panose="02020603050405020304"/>
              <a:ea typeface="+mn-ea"/>
              <a:cs typeface="+mn-cs"/>
            </a:endParaRP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2000" dirty="0">
                <a:solidFill>
                  <a:srgbClr val="002B45"/>
                </a:solidFill>
              </a:rPr>
              <a:t>Vasili D. Russis</a:t>
            </a: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US" sz="2000" u="none" strike="noStrike" kern="1200" cap="none" spc="0" normalizeH="0" baseline="0" noProof="0" dirty="0">
                <a:ln>
                  <a:noFill/>
                </a:ln>
                <a:solidFill>
                  <a:srgbClr val="002B45"/>
                </a:solidFill>
                <a:effectLst/>
                <a:uLnTx/>
                <a:uFillTx/>
                <a:ea typeface="+mn-ea"/>
                <a:cs typeface="+mn-cs"/>
              </a:rPr>
              <a:t>Buckley Fine Law</a:t>
            </a: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US" sz="2000" u="none" strike="noStrike" kern="1200" cap="none" spc="0" normalizeH="0" baseline="0" noProof="0" dirty="0">
                <a:ln>
                  <a:noFill/>
                </a:ln>
                <a:solidFill>
                  <a:srgbClr val="002B45"/>
                </a:solidFill>
                <a:effectLst/>
                <a:uLnTx/>
                <a:uFillTx/>
                <a:ea typeface="+mn-ea"/>
                <a:cs typeface="+mn-cs"/>
              </a:rPr>
              <a:t>201 S. Grove Ave, 4</a:t>
            </a:r>
            <a:r>
              <a:rPr kumimoji="0" lang="en-US" sz="2000" u="none" strike="noStrike" kern="1200" cap="none" spc="0" normalizeH="0" baseline="30000" noProof="0" dirty="0">
                <a:ln>
                  <a:noFill/>
                </a:ln>
                <a:solidFill>
                  <a:srgbClr val="002B45"/>
                </a:solidFill>
                <a:effectLst/>
                <a:uLnTx/>
                <a:uFillTx/>
                <a:ea typeface="+mn-ea"/>
                <a:cs typeface="+mn-cs"/>
              </a:rPr>
              <a:t>th</a:t>
            </a:r>
            <a:r>
              <a:rPr kumimoji="0" lang="en-US" sz="2000" u="none" strike="noStrike" kern="1200" cap="none" spc="0" normalizeH="0" baseline="0" noProof="0" dirty="0">
                <a:ln>
                  <a:noFill/>
                </a:ln>
                <a:solidFill>
                  <a:srgbClr val="002B45"/>
                </a:solidFill>
                <a:effectLst/>
                <a:uLnTx/>
                <a:uFillTx/>
                <a:ea typeface="+mn-ea"/>
                <a:cs typeface="+mn-cs"/>
              </a:rPr>
              <a:t> Floor</a:t>
            </a: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US" sz="2000" u="none" strike="noStrike" kern="1200" cap="none" spc="0" normalizeH="0" baseline="0" noProof="0" dirty="0">
                <a:ln>
                  <a:noFill/>
                </a:ln>
                <a:solidFill>
                  <a:srgbClr val="002B45"/>
                </a:solidFill>
                <a:effectLst/>
                <a:uLnTx/>
                <a:uFillTx/>
                <a:ea typeface="+mn-ea"/>
                <a:cs typeface="+mn-cs"/>
              </a:rPr>
              <a:t>Barrington, IL 60010</a:t>
            </a: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US" sz="2000" u="none" strike="noStrike" kern="1200" cap="none" spc="0" normalizeH="0" baseline="0" noProof="0" dirty="0">
                <a:ln>
                  <a:noFill/>
                </a:ln>
                <a:solidFill>
                  <a:srgbClr val="002B45"/>
                </a:solidFill>
                <a:effectLst/>
                <a:uLnTx/>
                <a:uFillTx/>
                <a:ea typeface="+mn-ea"/>
                <a:cs typeface="+mn-cs"/>
              </a:rPr>
              <a:t>www.buckleyfinelaw.com</a:t>
            </a: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US" sz="2000" u="none" strike="noStrike" kern="1200" cap="none" spc="0" normalizeH="0" baseline="0" noProof="0" dirty="0">
                <a:ln>
                  <a:noFill/>
                </a:ln>
                <a:solidFill>
                  <a:srgbClr val="002B45"/>
                </a:solidFill>
                <a:effectLst/>
                <a:uLnTx/>
                <a:uFillTx/>
                <a:ea typeface="+mn-ea"/>
                <a:cs typeface="+mn-cs"/>
              </a:rPr>
              <a:t>847-381-0011</a:t>
            </a:r>
          </a:p>
          <a:p>
            <a:pPr marL="0" marR="0" lvl="0" indent="0" algn="ctr"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sz="2000" dirty="0">
                <a:solidFill>
                  <a:srgbClr val="002B45"/>
                </a:solidFill>
              </a:rPr>
              <a:t> vrussis@buckleyfinelaw.com</a:t>
            </a:r>
          </a:p>
          <a:p>
            <a:pPr marL="0" marR="0" lvl="0" indent="0" algn="just"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kumimoji="0" lang="en-US" sz="2000" i="1" u="none" strike="noStrike" kern="1200" cap="none" spc="0" normalizeH="0" baseline="0" noProof="0" dirty="0">
              <a:ln>
                <a:noFill/>
              </a:ln>
              <a:solidFill>
                <a:srgbClr val="002B45"/>
              </a:solidFill>
              <a:effectLst/>
              <a:uLnTx/>
              <a:uFillTx/>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solidFill>
                  <a:srgbClr val="002B45"/>
                </a:solidFill>
              </a:rPr>
              <a:t>*The information contained in these materials is provided for informational purposes only, and should not be construed as legal advice on any subject matter.  You should not act or refrain from acting on the basis of any content included in this site without seeking legal or other professional advice.</a:t>
            </a:r>
            <a:endParaRPr kumimoji="0" lang="en-US" sz="1400" u="none" strike="noStrike" kern="1200" cap="none" spc="0" normalizeH="0" baseline="0" noProof="0" dirty="0">
              <a:ln>
                <a:noFill/>
              </a:ln>
              <a:solidFill>
                <a:srgbClr val="002B45"/>
              </a:solidFill>
              <a:effectLst/>
              <a:uLnTx/>
              <a:uFillTx/>
              <a:ea typeface="+mn-ea"/>
              <a:cs typeface="+mn-cs"/>
            </a:endParaRPr>
          </a:p>
        </p:txBody>
      </p:sp>
      <p:pic>
        <p:nvPicPr>
          <p:cNvPr id="4" name="Picture 3" descr="Text, logo&#10;&#10;Description automatically generated">
            <a:extLst>
              <a:ext uri="{FF2B5EF4-FFF2-40B4-BE49-F238E27FC236}">
                <a16:creationId xmlns:a16="http://schemas.microsoft.com/office/drawing/2014/main" xmlns="" id="{470F4FDD-AE4E-44CA-8E18-F4F9EDF32F14}"/>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Footer Placeholder 4">
            <a:extLst>
              <a:ext uri="{FF2B5EF4-FFF2-40B4-BE49-F238E27FC236}">
                <a16:creationId xmlns:a16="http://schemas.microsoft.com/office/drawing/2014/main" xmlns="" id="{51A3AC1A-DEB8-5B62-751A-FE658FD5569A}"/>
              </a:ext>
            </a:extLst>
          </p:cNvPr>
          <p:cNvSpPr>
            <a:spLocks noGrp="1"/>
          </p:cNvSpPr>
          <p:nvPr>
            <p:ph type="ftr" sz="quarter" idx="11"/>
          </p:nvPr>
        </p:nvSpPr>
        <p:spPr/>
        <p:txBody>
          <a:bodyPr/>
          <a:lstStyle/>
          <a:p>
            <a:r>
              <a:rPr lang="en-US" dirty="0"/>
              <a:t>22</a:t>
            </a:r>
          </a:p>
        </p:txBody>
      </p:sp>
    </p:spTree>
    <p:extLst>
      <p:ext uri="{BB962C8B-B14F-4D97-AF65-F5344CB8AC3E}">
        <p14:creationId xmlns:p14="http://schemas.microsoft.com/office/powerpoint/2010/main" val="258558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2411"/>
            <a:ext cx="10440954" cy="1080938"/>
          </a:xfrm>
        </p:spPr>
        <p:txBody>
          <a:bodyPr>
            <a:normAutofit/>
          </a:bodyPr>
          <a:lstStyle/>
          <a:p>
            <a:pPr algn="ctr"/>
            <a:r>
              <a:rPr lang="en-US" sz="3200" kern="0" dirty="0">
                <a:effectLst/>
                <a:latin typeface="Arial" panose="020B0604020202020204" pitchFamily="34" charset="0"/>
                <a:ea typeface="Calibri" panose="020F0502020204030204" pitchFamily="34" charset="0"/>
              </a:rPr>
              <a:t>Why Focus on Like-Kind Exchanges?</a:t>
            </a:r>
            <a:endParaRPr lang="en-US" sz="3200" dirty="0">
              <a:solidFill>
                <a:srgbClr val="002A42"/>
              </a:solidFill>
            </a:endParaRPr>
          </a:p>
        </p:txBody>
      </p:sp>
      <p:sp>
        <p:nvSpPr>
          <p:cNvPr id="3" name="Content Placeholder 2"/>
          <p:cNvSpPr>
            <a:spLocks noGrp="1"/>
          </p:cNvSpPr>
          <p:nvPr>
            <p:ph idx="1"/>
          </p:nvPr>
        </p:nvSpPr>
        <p:spPr>
          <a:xfrm>
            <a:off x="587830" y="2616740"/>
            <a:ext cx="10263674" cy="4063980"/>
          </a:xfrm>
        </p:spPr>
        <p:txBody>
          <a:bodyPr>
            <a:noAutofit/>
          </a:bodyPr>
          <a:lstStyle/>
          <a:p>
            <a:pPr marL="0" indent="0">
              <a:lnSpc>
                <a:spcPct val="100000"/>
              </a:lnSpc>
              <a:buNone/>
            </a:pPr>
            <a:endParaRPr lang="en-US" sz="30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F0DCEC8F-4CD8-4F01-9A88-CD4EC337625F}"/>
              </a:ext>
            </a:extLst>
          </p:cNvPr>
          <p:cNvPicPr>
            <a:picLocks noChangeAspect="1"/>
          </p:cNvPicPr>
          <p:nvPr/>
        </p:nvPicPr>
        <p:blipFill>
          <a:blip r:embed="rId2"/>
          <a:stretch>
            <a:fillRect/>
          </a:stretch>
        </p:blipFill>
        <p:spPr>
          <a:xfrm>
            <a:off x="10676131" y="600490"/>
            <a:ext cx="1410638" cy="1411813"/>
          </a:xfrm>
          <a:prstGeom prst="rect">
            <a:avLst/>
          </a:prstGeom>
        </p:spPr>
      </p:pic>
      <p:sp>
        <p:nvSpPr>
          <p:cNvPr id="6" name="TextBox 5">
            <a:extLst>
              <a:ext uri="{FF2B5EF4-FFF2-40B4-BE49-F238E27FC236}">
                <a16:creationId xmlns:a16="http://schemas.microsoft.com/office/drawing/2014/main" xmlns="" id="{3F756E50-AFE1-F001-F91F-CF87B59795C1}"/>
              </a:ext>
            </a:extLst>
          </p:cNvPr>
          <p:cNvSpPr txBox="1"/>
          <p:nvPr/>
        </p:nvSpPr>
        <p:spPr>
          <a:xfrm>
            <a:off x="5505855" y="6311388"/>
            <a:ext cx="690664"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1EDD709A-9655-E443-EF96-D6C5CE444CBE}"/>
              </a:ext>
            </a:extLst>
          </p:cNvPr>
          <p:cNvSpPr>
            <a:spLocks noGrp="1"/>
          </p:cNvSpPr>
          <p:nvPr>
            <p:ph type="ftr" sz="quarter" idx="11"/>
          </p:nvPr>
        </p:nvSpPr>
        <p:spPr/>
        <p:txBody>
          <a:bodyPr/>
          <a:lstStyle/>
          <a:p>
            <a:r>
              <a:rPr lang="en-US" dirty="0"/>
              <a:t>3</a:t>
            </a:r>
          </a:p>
        </p:txBody>
      </p:sp>
    </p:spTree>
    <p:extLst>
      <p:ext uri="{BB962C8B-B14F-4D97-AF65-F5344CB8AC3E}">
        <p14:creationId xmlns:p14="http://schemas.microsoft.com/office/powerpoint/2010/main" val="386494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kern="0" dirty="0">
                <a:latin typeface="Arial" panose="020B0604020202020204" pitchFamily="34" charset="0"/>
                <a:ea typeface="Calibri" panose="020F0502020204030204" pitchFamily="34" charset="0"/>
              </a:rPr>
              <a:t>Why Focus on Like-Kind Exchanges?</a:t>
            </a:r>
            <a:r>
              <a:rPr lang="en-US" sz="2400" kern="0" dirty="0">
                <a:effectLst/>
                <a:latin typeface="Arial" panose="020B0604020202020204" pitchFamily="34" charset="0"/>
                <a:ea typeface="Calibri" panose="020F0502020204030204" pitchFamily="34" charset="0"/>
              </a:rPr>
              <a:t> </a:t>
            </a:r>
            <a:endParaRPr lang="en-US" sz="2400" dirty="0">
              <a:solidFill>
                <a:srgbClr val="002A42"/>
              </a:solidFill>
            </a:endParaRPr>
          </a:p>
        </p:txBody>
      </p:sp>
      <p:sp>
        <p:nvSpPr>
          <p:cNvPr id="3" name="Content Placeholder 2"/>
          <p:cNvSpPr>
            <a:spLocks noGrp="1"/>
          </p:cNvSpPr>
          <p:nvPr>
            <p:ph idx="1"/>
          </p:nvPr>
        </p:nvSpPr>
        <p:spPr>
          <a:xfrm>
            <a:off x="587830" y="2538918"/>
            <a:ext cx="10263674" cy="4141801"/>
          </a:xfrm>
        </p:spPr>
        <p:txBody>
          <a:bodyPr>
            <a:noAutofit/>
          </a:bodyPr>
          <a:lstStyle/>
          <a:p>
            <a:pPr marL="0" indent="0">
              <a:lnSpc>
                <a:spcPct val="100000"/>
              </a:lnSpc>
              <a:buNone/>
            </a:pPr>
            <a:r>
              <a:rPr lang="en-US" sz="3200" dirty="0"/>
              <a:t>- </a:t>
            </a:r>
            <a:r>
              <a:rPr lang="en-US" sz="2000" dirty="0"/>
              <a:t>Clients have real estate</a:t>
            </a:r>
            <a:endParaRPr lang="en-US" sz="20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F0DCEC8F-4CD8-4F01-9A88-CD4EC337625F}"/>
              </a:ext>
            </a:extLst>
          </p:cNvPr>
          <p:cNvPicPr>
            <a:picLocks noChangeAspect="1"/>
          </p:cNvPicPr>
          <p:nvPr/>
        </p:nvPicPr>
        <p:blipFill>
          <a:blip r:embed="rId2"/>
          <a:stretch>
            <a:fillRect/>
          </a:stretch>
        </p:blipFill>
        <p:spPr>
          <a:xfrm>
            <a:off x="10676131" y="600490"/>
            <a:ext cx="1410638" cy="1411813"/>
          </a:xfrm>
          <a:prstGeom prst="rect">
            <a:avLst/>
          </a:prstGeom>
        </p:spPr>
      </p:pic>
      <p:sp>
        <p:nvSpPr>
          <p:cNvPr id="4" name="TextBox 3">
            <a:extLst>
              <a:ext uri="{FF2B5EF4-FFF2-40B4-BE49-F238E27FC236}">
                <a16:creationId xmlns:a16="http://schemas.microsoft.com/office/drawing/2014/main" xmlns="" id="{0B436429-4779-2D08-C5FC-3DCDD218AD4A}"/>
              </a:ext>
            </a:extLst>
          </p:cNvPr>
          <p:cNvSpPr txBox="1"/>
          <p:nvPr/>
        </p:nvSpPr>
        <p:spPr>
          <a:xfrm>
            <a:off x="5534936" y="6311387"/>
            <a:ext cx="561064"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D6E32519-8D6D-04CC-1E69-C1AECBC491FF}"/>
              </a:ext>
            </a:extLst>
          </p:cNvPr>
          <p:cNvSpPr>
            <a:spLocks noGrp="1"/>
          </p:cNvSpPr>
          <p:nvPr>
            <p:ph type="ftr" sz="quarter" idx="11"/>
          </p:nvPr>
        </p:nvSpPr>
        <p:spPr/>
        <p:txBody>
          <a:bodyPr/>
          <a:lstStyle/>
          <a:p>
            <a:r>
              <a:rPr lang="en-US" dirty="0"/>
              <a:t>4</a:t>
            </a:r>
          </a:p>
        </p:txBody>
      </p:sp>
    </p:spTree>
    <p:extLst>
      <p:ext uri="{BB962C8B-B14F-4D97-AF65-F5344CB8AC3E}">
        <p14:creationId xmlns:p14="http://schemas.microsoft.com/office/powerpoint/2010/main" val="2825049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2A42"/>
                </a:solidFill>
                <a:latin typeface="+mn-lt"/>
              </a:rPr>
              <a:t>Why Focus on Like-Kind Exchanges?</a:t>
            </a:r>
          </a:p>
        </p:txBody>
      </p:sp>
      <p:pic>
        <p:nvPicPr>
          <p:cNvPr id="4" name="Picture 3" descr="Text, logo&#10;&#10;Description automatically generated">
            <a:extLst>
              <a:ext uri="{FF2B5EF4-FFF2-40B4-BE49-F238E27FC236}">
                <a16:creationId xmlns:a16="http://schemas.microsoft.com/office/drawing/2014/main" xmlns="" id="{2C8AE437-EA6C-4E5B-8D6A-2AE323C8F088}"/>
              </a:ext>
            </a:extLst>
          </p:cNvPr>
          <p:cNvPicPr>
            <a:picLocks noChangeAspect="1"/>
          </p:cNvPicPr>
          <p:nvPr/>
        </p:nvPicPr>
        <p:blipFill>
          <a:blip r:embed="rId3"/>
          <a:stretch>
            <a:fillRect/>
          </a:stretch>
        </p:blipFill>
        <p:spPr>
          <a:xfrm>
            <a:off x="10676131" y="613190"/>
            <a:ext cx="1410638" cy="1411813"/>
          </a:xfrm>
          <a:prstGeom prst="rect">
            <a:avLst/>
          </a:prstGeom>
        </p:spPr>
      </p:pic>
      <p:sp>
        <p:nvSpPr>
          <p:cNvPr id="6" name="Content Placeholder 5">
            <a:extLst>
              <a:ext uri="{FF2B5EF4-FFF2-40B4-BE49-F238E27FC236}">
                <a16:creationId xmlns:a16="http://schemas.microsoft.com/office/drawing/2014/main" xmlns="" id="{B0404C4A-533A-F7B5-25DD-47676E2813A4}"/>
              </a:ext>
            </a:extLst>
          </p:cNvPr>
          <p:cNvSpPr>
            <a:spLocks noGrp="1"/>
          </p:cNvSpPr>
          <p:nvPr>
            <p:ph idx="1"/>
          </p:nvPr>
        </p:nvSpPr>
        <p:spPr>
          <a:xfrm>
            <a:off x="680321" y="2568101"/>
            <a:ext cx="9613861" cy="3368087"/>
          </a:xfrm>
        </p:spPr>
        <p:txBody>
          <a:bodyPr/>
          <a:lstStyle/>
          <a:p>
            <a:pPr marL="342900" indent="-342900">
              <a:buFontTx/>
              <a:buChar char="-"/>
            </a:pPr>
            <a:r>
              <a:rPr lang="en-US" sz="2000" dirty="0"/>
              <a:t>Clients have real estate</a:t>
            </a:r>
          </a:p>
          <a:p>
            <a:pPr marL="342900" indent="-342900">
              <a:buFontTx/>
              <a:buChar char="-"/>
            </a:pPr>
            <a:endParaRPr lang="en-US" sz="2000" dirty="0"/>
          </a:p>
          <a:p>
            <a:pPr marL="342900" indent="-342900">
              <a:buFontTx/>
              <a:buChar char="-"/>
            </a:pPr>
            <a:r>
              <a:rPr lang="en-US" sz="2000" dirty="0"/>
              <a:t>Need to be familiar with strict “cut-off” dates</a:t>
            </a:r>
          </a:p>
          <a:p>
            <a:endParaRPr lang="en-US" dirty="0"/>
          </a:p>
        </p:txBody>
      </p:sp>
      <p:sp>
        <p:nvSpPr>
          <p:cNvPr id="3" name="TextBox 2">
            <a:extLst>
              <a:ext uri="{FF2B5EF4-FFF2-40B4-BE49-F238E27FC236}">
                <a16:creationId xmlns:a16="http://schemas.microsoft.com/office/drawing/2014/main" xmlns="" id="{BE21724D-8F09-7331-AA35-7514DD9FE553}"/>
              </a:ext>
            </a:extLst>
          </p:cNvPr>
          <p:cNvSpPr txBox="1"/>
          <p:nvPr/>
        </p:nvSpPr>
        <p:spPr>
          <a:xfrm>
            <a:off x="5749046" y="6300791"/>
            <a:ext cx="642026"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E2D339E3-5AEB-5E24-CBC1-7015A9E8EA5A}"/>
              </a:ext>
            </a:extLst>
          </p:cNvPr>
          <p:cNvSpPr>
            <a:spLocks noGrp="1"/>
          </p:cNvSpPr>
          <p:nvPr>
            <p:ph type="ftr" sz="quarter" idx="11"/>
          </p:nvPr>
        </p:nvSpPr>
        <p:spPr/>
        <p:txBody>
          <a:bodyPr/>
          <a:lstStyle/>
          <a:p>
            <a:r>
              <a:rPr lang="en-US" dirty="0"/>
              <a:t>5</a:t>
            </a:r>
          </a:p>
        </p:txBody>
      </p:sp>
    </p:spTree>
    <p:extLst>
      <p:ext uri="{BB962C8B-B14F-4D97-AF65-F5344CB8AC3E}">
        <p14:creationId xmlns:p14="http://schemas.microsoft.com/office/powerpoint/2010/main" val="1906927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2A42"/>
                </a:solidFill>
              </a:rPr>
              <a:t>Use of Qualified Intermediary (QI)</a:t>
            </a:r>
          </a:p>
        </p:txBody>
      </p:sp>
      <p:sp>
        <p:nvSpPr>
          <p:cNvPr id="3" name="Content Placeholder 2"/>
          <p:cNvSpPr>
            <a:spLocks noGrp="1"/>
          </p:cNvSpPr>
          <p:nvPr>
            <p:ph idx="1"/>
          </p:nvPr>
        </p:nvSpPr>
        <p:spPr>
          <a:xfrm>
            <a:off x="587830" y="2607012"/>
            <a:ext cx="10263674" cy="4073707"/>
          </a:xfrm>
        </p:spPr>
        <p:txBody>
          <a:bodyPr>
            <a:noAutofit/>
          </a:bodyPr>
          <a:lstStyle/>
          <a:p>
            <a:pPr marL="342900" indent="-342900">
              <a:buFontTx/>
              <a:buChar char="-"/>
            </a:pPr>
            <a:r>
              <a:rPr lang="en-US" sz="2000" dirty="0"/>
              <a:t>Holds net sale proceeds</a:t>
            </a:r>
          </a:p>
          <a:p>
            <a:pPr marL="342900" indent="-342900">
              <a:buFontTx/>
              <a:buChar char="-"/>
            </a:pPr>
            <a:endParaRPr lang="en-US" sz="2000" dirty="0"/>
          </a:p>
          <a:p>
            <a:pPr marL="342900" indent="-342900">
              <a:buFontTx/>
              <a:buChar char="-"/>
            </a:pPr>
            <a:r>
              <a:rPr lang="en-US" sz="2000" dirty="0"/>
              <a:t>File identification documents with the QI</a:t>
            </a:r>
          </a:p>
          <a:p>
            <a:pPr marL="0" indent="0">
              <a:buNone/>
            </a:pPr>
            <a:r>
              <a:rPr lang="en-US" sz="2000" dirty="0"/>
              <a:t>          - have a contact person</a:t>
            </a:r>
          </a:p>
          <a:p>
            <a:pPr marL="0" indent="0">
              <a:buNone/>
            </a:pPr>
            <a:r>
              <a:rPr lang="en-US" sz="2000" dirty="0"/>
              <a:t>          - have a fax number</a:t>
            </a:r>
          </a:p>
          <a:p>
            <a:pPr>
              <a:lnSpc>
                <a:spcPct val="100000"/>
              </a:lnSpc>
            </a:pPr>
            <a:endParaRPr lang="en-US" sz="30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84B50A17-15FC-4FD1-86F4-8E3D993C7572}"/>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D5AB95D7-1DB8-6AEE-23A5-7FC0B85AC2E0}"/>
              </a:ext>
            </a:extLst>
          </p:cNvPr>
          <p:cNvSpPr txBox="1"/>
          <p:nvPr/>
        </p:nvSpPr>
        <p:spPr>
          <a:xfrm>
            <a:off x="5797686" y="6177064"/>
            <a:ext cx="418288"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0A9D03E6-7D57-FAAD-7608-6B8354D4C3EE}"/>
              </a:ext>
            </a:extLst>
          </p:cNvPr>
          <p:cNvSpPr>
            <a:spLocks noGrp="1"/>
          </p:cNvSpPr>
          <p:nvPr>
            <p:ph type="ftr" sz="quarter" idx="11"/>
          </p:nvPr>
        </p:nvSpPr>
        <p:spPr/>
        <p:txBody>
          <a:bodyPr/>
          <a:lstStyle/>
          <a:p>
            <a:r>
              <a:rPr lang="en-US" dirty="0"/>
              <a:t>6</a:t>
            </a:r>
          </a:p>
        </p:txBody>
      </p:sp>
    </p:spTree>
    <p:extLst>
      <p:ext uri="{BB962C8B-B14F-4D97-AF65-F5344CB8AC3E}">
        <p14:creationId xmlns:p14="http://schemas.microsoft.com/office/powerpoint/2010/main" val="2431500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2A42"/>
                </a:solidFill>
                <a:latin typeface="+mn-lt"/>
              </a:rPr>
              <a:t>45 Days/180 Days</a:t>
            </a:r>
          </a:p>
        </p:txBody>
      </p:sp>
      <p:sp>
        <p:nvSpPr>
          <p:cNvPr id="3" name="Content Placeholder 2"/>
          <p:cNvSpPr>
            <a:spLocks noGrp="1"/>
          </p:cNvSpPr>
          <p:nvPr>
            <p:ph idx="1"/>
          </p:nvPr>
        </p:nvSpPr>
        <p:spPr>
          <a:xfrm>
            <a:off x="825272" y="2237362"/>
            <a:ext cx="10263674" cy="5661498"/>
          </a:xfrm>
        </p:spPr>
        <p:txBody>
          <a:bodyPr>
            <a:noAutofit/>
          </a:bodyPr>
          <a:lstStyle/>
          <a:p>
            <a:pPr marL="0" algn="just">
              <a:spcBef>
                <a:spcPts val="0"/>
              </a:spcBef>
            </a:pPr>
            <a:r>
              <a:rPr lang="en-US" sz="1400" dirty="0">
                <a:solidFill>
                  <a:srgbClr val="000000"/>
                </a:solidFill>
                <a:effectLst/>
                <a:latin typeface="Arial" panose="020B0604020202020204" pitchFamily="34" charset="0"/>
                <a:ea typeface="Calibri" panose="020F0502020204030204" pitchFamily="34" charset="0"/>
              </a:rPr>
              <a:t>  </a:t>
            </a:r>
            <a:r>
              <a:rPr lang="en-US" dirty="0"/>
              <a:t>Identify Replacement Property within 45 days after closing</a:t>
            </a:r>
          </a:p>
          <a:p>
            <a:pPr marL="0" marR="0" algn="just">
              <a:spcBef>
                <a:spcPts val="0"/>
              </a:spcBef>
              <a:spcAft>
                <a:spcPts val="0"/>
              </a:spcAft>
            </a:pPr>
            <a:endParaRPr lang="en-US" sz="14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6F6DEF35-6610-4AE2-A067-8C5B2B32005E}"/>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5" name="TextBox 4">
            <a:extLst>
              <a:ext uri="{FF2B5EF4-FFF2-40B4-BE49-F238E27FC236}">
                <a16:creationId xmlns:a16="http://schemas.microsoft.com/office/drawing/2014/main" xmlns="" id="{D6EB161D-A7DC-39E7-6234-13EBE2C71B06}"/>
              </a:ext>
            </a:extLst>
          </p:cNvPr>
          <p:cNvSpPr txBox="1"/>
          <p:nvPr/>
        </p:nvSpPr>
        <p:spPr>
          <a:xfrm>
            <a:off x="5772378" y="6400799"/>
            <a:ext cx="492235"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F4D99D53-0BA1-63A4-308C-77659861E79F}"/>
              </a:ext>
            </a:extLst>
          </p:cNvPr>
          <p:cNvSpPr>
            <a:spLocks noGrp="1"/>
          </p:cNvSpPr>
          <p:nvPr>
            <p:ph type="ftr" sz="quarter" idx="11"/>
          </p:nvPr>
        </p:nvSpPr>
        <p:spPr/>
        <p:txBody>
          <a:bodyPr/>
          <a:lstStyle/>
          <a:p>
            <a:r>
              <a:rPr lang="en-US" dirty="0"/>
              <a:t>7</a:t>
            </a:r>
          </a:p>
        </p:txBody>
      </p:sp>
    </p:spTree>
    <p:extLst>
      <p:ext uri="{BB962C8B-B14F-4D97-AF65-F5344CB8AC3E}">
        <p14:creationId xmlns:p14="http://schemas.microsoft.com/office/powerpoint/2010/main" val="43648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40954" cy="1080938"/>
          </a:xfrm>
        </p:spPr>
        <p:txBody>
          <a:bodyPr>
            <a:normAutofit/>
          </a:bodyPr>
          <a:lstStyle/>
          <a:p>
            <a:pPr algn="ctr"/>
            <a:r>
              <a:rPr lang="en-US" sz="3200" dirty="0">
                <a:solidFill>
                  <a:srgbClr val="002A42"/>
                </a:solidFill>
                <a:latin typeface="+mn-lt"/>
              </a:rPr>
              <a:t>45 Days/180 Days</a:t>
            </a:r>
          </a:p>
        </p:txBody>
      </p:sp>
      <p:sp>
        <p:nvSpPr>
          <p:cNvPr id="3" name="Content Placeholder 2"/>
          <p:cNvSpPr>
            <a:spLocks noGrp="1"/>
          </p:cNvSpPr>
          <p:nvPr>
            <p:ph idx="1"/>
          </p:nvPr>
        </p:nvSpPr>
        <p:spPr>
          <a:xfrm>
            <a:off x="282102" y="2431915"/>
            <a:ext cx="11605098" cy="4541994"/>
          </a:xfrm>
        </p:spPr>
        <p:txBody>
          <a:bodyPr>
            <a:noAutofit/>
          </a:bodyPr>
          <a:lstStyle/>
          <a:p>
            <a:pPr marL="342900" indent="-342900">
              <a:buFontTx/>
              <a:buChar char="-"/>
            </a:pPr>
            <a:r>
              <a:rPr lang="en-US" sz="2000" dirty="0"/>
              <a:t>Identify Replacement Property within 45 days after closing</a:t>
            </a:r>
          </a:p>
          <a:p>
            <a:pPr marL="342900" indent="-342900">
              <a:buFontTx/>
              <a:buChar char="-"/>
            </a:pPr>
            <a:endParaRPr lang="en-US" sz="2000" dirty="0"/>
          </a:p>
          <a:p>
            <a:pPr marL="457200" indent="-457200">
              <a:buFont typeface="+mj-lt"/>
              <a:buAutoNum type="arabicPeriod"/>
            </a:pPr>
            <a:r>
              <a:rPr lang="en-US" sz="2000" dirty="0"/>
              <a:t>Identify up to 3 properties (the 3 Property Rule)</a:t>
            </a:r>
          </a:p>
          <a:p>
            <a:pPr marL="457200" indent="-457200">
              <a:buFont typeface="+mj-lt"/>
              <a:buAutoNum type="arabicPeriod"/>
            </a:pPr>
            <a:r>
              <a:rPr lang="en-US" sz="2000" dirty="0"/>
              <a:t>Identify more than 3 properties if total FMV </a:t>
            </a:r>
            <a:r>
              <a:rPr lang="en-US" sz="2000" u="sng" dirty="0"/>
              <a:t>&lt;</a:t>
            </a:r>
            <a:r>
              <a:rPr lang="en-US" sz="2000" dirty="0"/>
              <a:t> 200% of the gross sale price of the sold property (the 200% Rule)</a:t>
            </a:r>
          </a:p>
          <a:p>
            <a:pPr marL="457200" indent="-457200">
              <a:buFont typeface="+mj-lt"/>
              <a:buAutoNum type="arabicPeriod"/>
            </a:pPr>
            <a:r>
              <a:rPr lang="en-US" sz="2000" dirty="0"/>
              <a:t>No limit on number or value of properties to identify but requires taxpayer to close on 95% of the value of the identified properties (the 95% Rule)</a:t>
            </a:r>
          </a:p>
          <a:p>
            <a:pPr marL="0" indent="0" algn="just">
              <a:lnSpc>
                <a:spcPct val="100000"/>
              </a:lnSpc>
              <a:buNone/>
            </a:pPr>
            <a:endParaRPr lang="en-US" sz="3000" dirty="0">
              <a:latin typeface="Times New Roman" panose="02020603050405020304" pitchFamily="18" charset="0"/>
              <a:cs typeface="Times New Roman" panose="02020603050405020304" pitchFamily="18" charset="0"/>
            </a:endParaRPr>
          </a:p>
        </p:txBody>
      </p:sp>
      <p:pic>
        <p:nvPicPr>
          <p:cNvPr id="4" name="Picture 3" descr="Text, logo&#10;&#10;Description automatically generated">
            <a:extLst>
              <a:ext uri="{FF2B5EF4-FFF2-40B4-BE49-F238E27FC236}">
                <a16:creationId xmlns:a16="http://schemas.microsoft.com/office/drawing/2014/main" xmlns="" id="{7D3EB955-C17B-41CC-8DC1-EF09F654C8FC}"/>
              </a:ext>
            </a:extLst>
          </p:cNvPr>
          <p:cNvPicPr>
            <a:picLocks noChangeAspect="1"/>
          </p:cNvPicPr>
          <p:nvPr/>
        </p:nvPicPr>
        <p:blipFill>
          <a:blip r:embed="rId3"/>
          <a:stretch>
            <a:fillRect/>
          </a:stretch>
        </p:blipFill>
        <p:spPr>
          <a:xfrm>
            <a:off x="10676131" y="613190"/>
            <a:ext cx="1410638" cy="1411813"/>
          </a:xfrm>
          <a:prstGeom prst="rect">
            <a:avLst/>
          </a:prstGeom>
        </p:spPr>
      </p:pic>
      <p:sp>
        <p:nvSpPr>
          <p:cNvPr id="5" name="TextBox 4">
            <a:extLst>
              <a:ext uri="{FF2B5EF4-FFF2-40B4-BE49-F238E27FC236}">
                <a16:creationId xmlns:a16="http://schemas.microsoft.com/office/drawing/2014/main" xmlns="" id="{5E32CEED-EB15-36D5-3254-173D9AD6D43C}"/>
              </a:ext>
            </a:extLst>
          </p:cNvPr>
          <p:cNvSpPr txBox="1"/>
          <p:nvPr/>
        </p:nvSpPr>
        <p:spPr>
          <a:xfrm>
            <a:off x="5710137" y="6254886"/>
            <a:ext cx="486382"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E4D622FE-3221-8119-5F7D-17AD6C514FA1}"/>
              </a:ext>
            </a:extLst>
          </p:cNvPr>
          <p:cNvSpPr>
            <a:spLocks noGrp="1"/>
          </p:cNvSpPr>
          <p:nvPr>
            <p:ph type="ftr" sz="quarter" idx="11"/>
          </p:nvPr>
        </p:nvSpPr>
        <p:spPr/>
        <p:txBody>
          <a:bodyPr/>
          <a:lstStyle/>
          <a:p>
            <a:r>
              <a:rPr lang="en-US" dirty="0"/>
              <a:t>8</a:t>
            </a:r>
          </a:p>
        </p:txBody>
      </p:sp>
    </p:spTree>
    <p:extLst>
      <p:ext uri="{BB962C8B-B14F-4D97-AF65-F5344CB8AC3E}">
        <p14:creationId xmlns:p14="http://schemas.microsoft.com/office/powerpoint/2010/main" val="284917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94553"/>
            <a:ext cx="10440954" cy="2821021"/>
          </a:xfrm>
        </p:spPr>
        <p:txBody>
          <a:bodyPr>
            <a:normAutofit/>
          </a:bodyPr>
          <a:lstStyle/>
          <a:p>
            <a:pPr algn="ctr"/>
            <a:r>
              <a:rPr lang="en-US" sz="3200" dirty="0">
                <a:latin typeface="Arial" panose="020B0604020202020204" pitchFamily="34" charset="0"/>
                <a:ea typeface="Calibri" panose="020F0502020204030204" pitchFamily="34" charset="0"/>
                <a:cs typeface="Arial" panose="020B0604020202020204" pitchFamily="34" charset="0"/>
              </a:rPr>
              <a:t>45 Days/180 Days</a:t>
            </a:r>
            <a:r>
              <a:rPr lang="en-US" sz="2000" dirty="0">
                <a:effectLst/>
                <a:latin typeface="Calibri" panose="020F0502020204030204" pitchFamily="34" charset="0"/>
                <a:ea typeface="Calibri" panose="020F0502020204030204" pitchFamily="34" charset="0"/>
              </a:rPr>
              <a:t/>
            </a:r>
            <a:br>
              <a:rPr lang="en-US" sz="2000" dirty="0">
                <a:effectLst/>
                <a:latin typeface="Calibri" panose="020F0502020204030204" pitchFamily="34" charset="0"/>
                <a:ea typeface="Calibri" panose="020F0502020204030204" pitchFamily="34" charset="0"/>
              </a:rPr>
            </a:br>
            <a:r>
              <a:rPr lang="en-US" sz="4800" dirty="0">
                <a:solidFill>
                  <a:srgbClr val="002A42"/>
                </a:solidFill>
              </a:rPr>
              <a:t> </a:t>
            </a:r>
          </a:p>
        </p:txBody>
      </p:sp>
      <p:sp>
        <p:nvSpPr>
          <p:cNvPr id="3" name="Content Placeholder 2"/>
          <p:cNvSpPr>
            <a:spLocks noGrp="1"/>
          </p:cNvSpPr>
          <p:nvPr>
            <p:ph idx="1"/>
          </p:nvPr>
        </p:nvSpPr>
        <p:spPr>
          <a:xfrm>
            <a:off x="779976" y="2482797"/>
            <a:ext cx="10358193" cy="3774713"/>
          </a:xfrm>
        </p:spPr>
        <p:txBody>
          <a:bodyPr>
            <a:noAutofit/>
          </a:bodyPr>
          <a:lstStyle/>
          <a:p>
            <a:pPr marL="342900" indent="-342900">
              <a:buFontTx/>
              <a:buChar char="-"/>
            </a:pPr>
            <a:r>
              <a:rPr lang="en-US" sz="1400" dirty="0"/>
              <a:t>Identify Replacement Property within 45 days after closing</a:t>
            </a:r>
          </a:p>
          <a:p>
            <a:pPr marL="342900" indent="-342900">
              <a:buFontTx/>
              <a:buChar char="-"/>
            </a:pPr>
            <a:endParaRPr lang="en-US" sz="1400" dirty="0"/>
          </a:p>
          <a:p>
            <a:pPr marL="457200" indent="-457200">
              <a:buFont typeface="+mj-lt"/>
              <a:buAutoNum type="arabicPeriod"/>
            </a:pPr>
            <a:r>
              <a:rPr lang="en-US" sz="1400" dirty="0"/>
              <a:t>Identify up to 3 properties (the 3 Property Rule)</a:t>
            </a:r>
          </a:p>
          <a:p>
            <a:pPr marL="457200" indent="-457200">
              <a:buFont typeface="+mj-lt"/>
              <a:buAutoNum type="arabicPeriod"/>
            </a:pPr>
            <a:r>
              <a:rPr lang="en-US" sz="1400" dirty="0"/>
              <a:t>Identify more than 3 properties if total FMV </a:t>
            </a:r>
            <a:r>
              <a:rPr lang="en-US" sz="1400" u="sng" dirty="0"/>
              <a:t>&lt;</a:t>
            </a:r>
            <a:r>
              <a:rPr lang="en-US" sz="1400" dirty="0"/>
              <a:t>  200% of the gross sale price of the sold property (the 200% Rule)</a:t>
            </a:r>
          </a:p>
          <a:p>
            <a:pPr marL="457200" indent="-457200">
              <a:buFont typeface="+mj-lt"/>
              <a:buAutoNum type="arabicPeriod"/>
            </a:pPr>
            <a:r>
              <a:rPr lang="en-US" sz="1400" dirty="0"/>
              <a:t>No limit on number or value of properties to identify but requires taxpayer to close on 95% of the value of the identified properties (the 95% Rule)</a:t>
            </a:r>
          </a:p>
          <a:p>
            <a:pPr marL="457200" indent="-457200">
              <a:buFont typeface="+mj-lt"/>
              <a:buAutoNum type="arabicPeriod"/>
            </a:pPr>
            <a:endParaRPr lang="en-US" sz="1400" dirty="0"/>
          </a:p>
          <a:p>
            <a:pPr marL="342900" indent="-342900">
              <a:buFontTx/>
              <a:buChar char="-"/>
            </a:pPr>
            <a:r>
              <a:rPr lang="en-US" sz="1400" dirty="0"/>
              <a:t>180 Day Rule</a:t>
            </a:r>
          </a:p>
          <a:p>
            <a:pPr marL="342900" indent="-342900">
              <a:buFontTx/>
              <a:buChar char="-"/>
            </a:pPr>
            <a:endParaRPr lang="en-US" sz="1400" dirty="0"/>
          </a:p>
          <a:p>
            <a:pPr marL="457200" indent="-457200">
              <a:buFont typeface="+mj-lt"/>
              <a:buAutoNum type="arabicPeriod"/>
            </a:pPr>
            <a:r>
              <a:rPr lang="en-US" sz="1400" dirty="0"/>
              <a:t>Close within 180 days of sale of the relinquished property</a:t>
            </a:r>
          </a:p>
          <a:p>
            <a:pPr marL="457200" indent="-457200">
              <a:buFont typeface="+mj-lt"/>
              <a:buAutoNum type="arabicPeriod"/>
            </a:pPr>
            <a:r>
              <a:rPr lang="en-US" sz="1400" dirty="0"/>
              <a:t>Certain closing costs can be paid from proceeds held by the qualified intermediary</a:t>
            </a:r>
          </a:p>
          <a:p>
            <a:pPr marL="0" marR="0" lvl="0" indent="0" algn="just">
              <a:spcBef>
                <a:spcPts val="0"/>
              </a:spcBef>
              <a:spcAft>
                <a:spcPts val="0"/>
              </a:spcAft>
              <a:buNone/>
              <a:tabLst>
                <a:tab pos="457200" algn="l"/>
              </a:tabLst>
            </a:pPr>
            <a:endParaRPr lang="en-US" sz="3200" dirty="0">
              <a:latin typeface="Times New Roman" panose="02020603050405020304" pitchFamily="18" charset="0"/>
              <a:cs typeface="Times New Roman" panose="02020603050405020304" pitchFamily="18" charset="0"/>
            </a:endParaRPr>
          </a:p>
        </p:txBody>
      </p:sp>
      <p:pic>
        <p:nvPicPr>
          <p:cNvPr id="5" name="Picture 4" descr="Text, logo&#10;&#10;Description automatically generated">
            <a:extLst>
              <a:ext uri="{FF2B5EF4-FFF2-40B4-BE49-F238E27FC236}">
                <a16:creationId xmlns:a16="http://schemas.microsoft.com/office/drawing/2014/main" xmlns="" id="{3BDBC01B-CD64-4AF6-87AA-D0F2F2BE9630}"/>
              </a:ext>
            </a:extLst>
          </p:cNvPr>
          <p:cNvPicPr>
            <a:picLocks noChangeAspect="1"/>
          </p:cNvPicPr>
          <p:nvPr/>
        </p:nvPicPr>
        <p:blipFill>
          <a:blip r:embed="rId3"/>
          <a:stretch>
            <a:fillRect/>
          </a:stretch>
        </p:blipFill>
        <p:spPr>
          <a:xfrm>
            <a:off x="10676131" y="600490"/>
            <a:ext cx="1410638" cy="1411813"/>
          </a:xfrm>
          <a:prstGeom prst="rect">
            <a:avLst/>
          </a:prstGeom>
        </p:spPr>
      </p:pic>
      <p:sp>
        <p:nvSpPr>
          <p:cNvPr id="4" name="TextBox 3">
            <a:extLst>
              <a:ext uri="{FF2B5EF4-FFF2-40B4-BE49-F238E27FC236}">
                <a16:creationId xmlns:a16="http://schemas.microsoft.com/office/drawing/2014/main" xmlns="" id="{8EFD77F1-A618-B5A5-F276-9A284BD6B419}"/>
              </a:ext>
            </a:extLst>
          </p:cNvPr>
          <p:cNvSpPr txBox="1"/>
          <p:nvPr/>
        </p:nvSpPr>
        <p:spPr>
          <a:xfrm>
            <a:off x="5612859" y="6257510"/>
            <a:ext cx="483141" cy="369332"/>
          </a:xfrm>
          <a:prstGeom prst="rect">
            <a:avLst/>
          </a:prstGeom>
          <a:noFill/>
        </p:spPr>
        <p:txBody>
          <a:bodyPr wrap="square" rtlCol="0">
            <a:spAutoFit/>
          </a:bodyPr>
          <a:lstStyle/>
          <a:p>
            <a:r>
              <a:rPr lang="en-US" dirty="0"/>
              <a:t> </a:t>
            </a:r>
          </a:p>
        </p:txBody>
      </p:sp>
      <p:sp>
        <p:nvSpPr>
          <p:cNvPr id="7" name="Footer Placeholder 6">
            <a:extLst>
              <a:ext uri="{FF2B5EF4-FFF2-40B4-BE49-F238E27FC236}">
                <a16:creationId xmlns:a16="http://schemas.microsoft.com/office/drawing/2014/main" xmlns="" id="{4AB9D7D0-62EA-495A-E92A-AEFA162D6B15}"/>
              </a:ext>
            </a:extLst>
          </p:cNvPr>
          <p:cNvSpPr>
            <a:spLocks noGrp="1"/>
          </p:cNvSpPr>
          <p:nvPr>
            <p:ph type="ftr" sz="quarter" idx="11"/>
          </p:nvPr>
        </p:nvSpPr>
        <p:spPr/>
        <p:txBody>
          <a:bodyPr/>
          <a:lstStyle/>
          <a:p>
            <a:r>
              <a:rPr lang="en-US" dirty="0"/>
              <a:t>9</a:t>
            </a:r>
          </a:p>
        </p:txBody>
      </p:sp>
    </p:spTree>
    <p:extLst>
      <p:ext uri="{BB962C8B-B14F-4D97-AF65-F5344CB8AC3E}">
        <p14:creationId xmlns:p14="http://schemas.microsoft.com/office/powerpoint/2010/main" val="2100400727"/>
      </p:ext>
    </p:extLst>
  </p:cSld>
  <p:clrMapOvr>
    <a:masterClrMapping/>
  </p:clrMapOvr>
</p:sld>
</file>

<file path=ppt/theme/theme1.xml><?xml version="1.0" encoding="utf-8"?>
<a:theme xmlns:a="http://schemas.openxmlformats.org/drawingml/2006/main" name="Berlin">
  <a:themeElements>
    <a:clrScheme name="Custom 31">
      <a:dk1>
        <a:srgbClr val="D8D8D8"/>
      </a:dk1>
      <a:lt1>
        <a:srgbClr val="002B45"/>
      </a:lt1>
      <a:dk2>
        <a:srgbClr val="002B45"/>
      </a:dk2>
      <a:lt2>
        <a:srgbClr val="002B45"/>
      </a:lt2>
      <a:accent1>
        <a:srgbClr val="002B45"/>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7D30EEFE-7128-4DE5-8A0D-8D4EF32CB0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66110d6-94fd-4e96-9e45-842e3d79755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B2484BD7220D44BB042BF8954B8807" ma:contentTypeVersion="14" ma:contentTypeDescription="Create a new document." ma:contentTypeScope="" ma:versionID="a05cefa44afc5f53654f248404b87877">
  <xsd:schema xmlns:xsd="http://www.w3.org/2001/XMLSchema" xmlns:xs="http://www.w3.org/2001/XMLSchema" xmlns:p="http://schemas.microsoft.com/office/2006/metadata/properties" xmlns:ns3="966110d6-94fd-4e96-9e45-842e3d797551" xmlns:ns4="d33db9da-83f7-4d53-b7e2-42b7a938405b" targetNamespace="http://schemas.microsoft.com/office/2006/metadata/properties" ma:root="true" ma:fieldsID="f65a702cd2be92a26a93aa0f64f54639" ns3:_="" ns4:_="">
    <xsd:import namespace="966110d6-94fd-4e96-9e45-842e3d797551"/>
    <xsd:import namespace="d33db9da-83f7-4d53-b7e2-42b7a938405b"/>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MediaServiceSearchProperties" minOccurs="0"/>
                <xsd:element ref="ns3:MediaServiceDateTaken"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110d6-94fd-4e96-9e45-842e3d7975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33db9da-83f7-4d53-b7e2-42b7a938405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F24952-0837-410B-88F2-974E8CC717F0}">
  <ds:schemaRefs>
    <ds:schemaRef ds:uri="http://schemas.openxmlformats.org/package/2006/metadata/core-properties"/>
    <ds:schemaRef ds:uri="http://purl.org/dc/dcmitype/"/>
    <ds:schemaRef ds:uri="http://schemas.microsoft.com/office/2006/documentManagement/types"/>
    <ds:schemaRef ds:uri="d33db9da-83f7-4d53-b7e2-42b7a938405b"/>
    <ds:schemaRef ds:uri="http://www.w3.org/XML/1998/namespace"/>
    <ds:schemaRef ds:uri="966110d6-94fd-4e96-9e45-842e3d797551"/>
    <ds:schemaRef ds:uri="http://purl.org/dc/terms/"/>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3E1B3620-1B3D-4E81-B0C2-255D7FD5F2B6}">
  <ds:schemaRefs>
    <ds:schemaRef ds:uri="http://schemas.microsoft.com/sharepoint/v3/contenttype/forms"/>
  </ds:schemaRefs>
</ds:datastoreItem>
</file>

<file path=customXml/itemProps3.xml><?xml version="1.0" encoding="utf-8"?>
<ds:datastoreItem xmlns:ds="http://schemas.openxmlformats.org/officeDocument/2006/customXml" ds:itemID="{D7AF8343-CDA5-48BB-8C42-1C882AC859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110d6-94fd-4e96-9e45-842e3d797551"/>
    <ds:schemaRef ds:uri="d33db9da-83f7-4d53-b7e2-42b7a9384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4988</TotalTime>
  <Words>1347</Words>
  <Application>Microsoft Office PowerPoint</Application>
  <PresentationFormat>Custom</PresentationFormat>
  <Paragraphs>199</Paragraphs>
  <Slides>23</Slides>
  <Notes>20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Berlin</vt:lpstr>
      <vt:lpstr>LAKE COUNTY ESTATE PLANNING COUNCIL   JANUARY 9, 2025</vt:lpstr>
      <vt:lpstr>BIO</vt:lpstr>
      <vt:lpstr>Why Focus on Like-Kind Exchanges?</vt:lpstr>
      <vt:lpstr>Why Focus on Like-Kind Exchanges? </vt:lpstr>
      <vt:lpstr>Why Focus on Like-Kind Exchanges?</vt:lpstr>
      <vt:lpstr>Use of Qualified Intermediary (QI)</vt:lpstr>
      <vt:lpstr>45 Days/180 Days</vt:lpstr>
      <vt:lpstr>45 Days/180 Days</vt:lpstr>
      <vt:lpstr>45 Days/180 Days  </vt:lpstr>
      <vt:lpstr>Tax Considerations </vt:lpstr>
      <vt:lpstr>Liquidity </vt:lpstr>
      <vt:lpstr>Liquidity</vt:lpstr>
      <vt:lpstr>Liquidity</vt:lpstr>
      <vt:lpstr>Basis Step-Up </vt:lpstr>
      <vt:lpstr> </vt:lpstr>
      <vt:lpstr> </vt:lpstr>
      <vt:lpstr> </vt:lpstr>
      <vt:lpstr> Trusts &amp; Section 1014(e)(1)</vt:lpstr>
      <vt:lpstr> Potential Planning</vt:lpstr>
      <vt:lpstr>  Potential Drafting Points</vt:lpstr>
      <vt:lpstr> Planning Points</vt:lpstr>
      <vt:lpstr> Notes of Interest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Tjardes</dc:creator>
  <cp:lastModifiedBy>N P</cp:lastModifiedBy>
  <cp:revision>266</cp:revision>
  <cp:lastPrinted>2025-01-03T18:50:20Z</cp:lastPrinted>
  <dcterms:created xsi:type="dcterms:W3CDTF">2014-01-07T17:56:03Z</dcterms:created>
  <dcterms:modified xsi:type="dcterms:W3CDTF">2025-01-06T18:16:04Z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0x0101003AB2484BD7220D44BB042BF8954B8807</vt:lpwstr>
  </property>
</Properties>
</file>